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6893"/>
          </a:xfrm>
        </p:spPr>
        <p:txBody>
          <a:bodyPr anchor="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762000" y="3234244"/>
            <a:ext cx="7543800" cy="2927494"/>
          </a:xfrm>
        </p:spPr>
        <p:txBody>
          <a:bodyPr anchor="b"/>
          <a:lstStyle/>
          <a:p>
            <a:r>
              <a:rPr lang="en-US" sz="7200" dirty="0" smtClean="0"/>
              <a:t>3. </a:t>
            </a:r>
            <a:r>
              <a:rPr lang="en-US" sz="7200" dirty="0" err="1" smtClean="0"/>
              <a:t>Gospodarski</a:t>
            </a:r>
            <a:r>
              <a:rPr lang="en-US" sz="7200" dirty="0" smtClean="0"/>
              <a:t> </a:t>
            </a:r>
            <a:r>
              <a:rPr lang="en-US" sz="7200" dirty="0" err="1" smtClean="0"/>
              <a:t>rast</a:t>
            </a:r>
            <a:r>
              <a:rPr lang="en-US" sz="7200" dirty="0" smtClean="0"/>
              <a:t> i </a:t>
            </a:r>
            <a:r>
              <a:rPr lang="en-US" sz="7200" dirty="0" err="1" smtClean="0"/>
              <a:t>razvoj</a:t>
            </a:r>
            <a:endParaRPr lang="en-US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1529712" y="692649"/>
            <a:ext cx="6133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“It</a:t>
            </a:r>
            <a:r>
              <a:rPr lang="fr-FR" sz="2400" i="1" dirty="0" smtClean="0">
                <a:solidFill>
                  <a:schemeClr val="bg1"/>
                </a:solidFill>
              </a:rPr>
              <a:t>’</a:t>
            </a:r>
            <a:r>
              <a:rPr lang="en-US" sz="2400" i="1" dirty="0" smtClean="0">
                <a:solidFill>
                  <a:schemeClr val="bg1"/>
                </a:solidFill>
              </a:rPr>
              <a:t>s not enough to have economic growth. You have to distribute wealth throughout all of society.</a:t>
            </a:r>
            <a:r>
              <a:rPr lang="en-US" sz="2400" i="1" dirty="0" smtClean="0">
                <a:solidFill>
                  <a:schemeClr val="bg1"/>
                </a:solidFill>
              </a:rPr>
              <a:t>”</a:t>
            </a:r>
          </a:p>
          <a:p>
            <a:r>
              <a:rPr lang="en-US" sz="2400" dirty="0" err="1" smtClean="0">
                <a:solidFill>
                  <a:schemeClr val="bg1"/>
                </a:solidFill>
              </a:rPr>
              <a:t>Tabar</a:t>
            </a:r>
            <a:r>
              <a:rPr lang="en-US" sz="2400" dirty="0" err="1" smtClean="0">
                <a:solidFill>
                  <a:schemeClr val="bg1"/>
                </a:solidFill>
              </a:rPr>
              <a:t>é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V</a:t>
            </a:r>
            <a:r>
              <a:rPr lang="en-US" sz="2400" dirty="0" err="1" smtClean="0">
                <a:solidFill>
                  <a:schemeClr val="bg1"/>
                </a:solidFill>
              </a:rPr>
              <a:t>ázquez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67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 </a:t>
            </a:r>
            <a:r>
              <a:rPr lang="en-US" dirty="0" err="1" smtClean="0"/>
              <a:t>zadnja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i pol </a:t>
            </a:r>
            <a:r>
              <a:rPr lang="en-US" dirty="0" err="1" smtClean="0"/>
              <a:t>desetlje</a:t>
            </a:r>
            <a:r>
              <a:rPr lang="en-US" dirty="0" err="1" smtClean="0"/>
              <a:t>ća</a:t>
            </a:r>
            <a:r>
              <a:rPr lang="en-US" dirty="0" smtClean="0"/>
              <a:t> </a:t>
            </a:r>
            <a:r>
              <a:rPr lang="en-US" dirty="0" err="1" smtClean="0"/>
              <a:t>dolazi</a:t>
            </a:r>
            <a:r>
              <a:rPr lang="en-US" dirty="0" smtClean="0"/>
              <a:t> do </a:t>
            </a:r>
            <a:r>
              <a:rPr lang="en-US" b="1" dirty="0" err="1" smtClean="0"/>
              <a:t>promjene</a:t>
            </a:r>
            <a:r>
              <a:rPr lang="en-US" b="1" dirty="0" smtClean="0"/>
              <a:t> </a:t>
            </a:r>
            <a:r>
              <a:rPr lang="en-US" b="1" dirty="0" err="1" smtClean="0"/>
              <a:t>trendova</a:t>
            </a:r>
            <a:r>
              <a:rPr lang="en-US" b="1" dirty="0" smtClean="0"/>
              <a:t> u </a:t>
            </a:r>
            <a:r>
              <a:rPr lang="en-US" b="1" dirty="0" err="1" smtClean="0"/>
              <a:t>svjetskom</a:t>
            </a:r>
            <a:r>
              <a:rPr lang="en-US" b="1" dirty="0" smtClean="0"/>
              <a:t> </a:t>
            </a:r>
            <a:r>
              <a:rPr lang="en-US" b="1" dirty="0" err="1" smtClean="0"/>
              <a:t>gospodarstvu</a:t>
            </a:r>
            <a:endParaRPr lang="en-US" b="1" dirty="0" smtClean="0"/>
          </a:p>
          <a:p>
            <a:r>
              <a:rPr lang="en-US" dirty="0" smtClean="0"/>
              <a:t>2000. – 2008. </a:t>
            </a:r>
            <a:r>
              <a:rPr lang="en-US" dirty="0" err="1" smtClean="0"/>
              <a:t>obujam</a:t>
            </a:r>
            <a:r>
              <a:rPr lang="en-US" dirty="0" smtClean="0"/>
              <a:t> </a:t>
            </a:r>
            <a:r>
              <a:rPr lang="en-US" dirty="0" err="1" smtClean="0"/>
              <a:t>izvoza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 </a:t>
            </a:r>
            <a:r>
              <a:rPr lang="en-US" dirty="0" err="1" smtClean="0"/>
              <a:t>gotovo</a:t>
            </a:r>
            <a:r>
              <a:rPr lang="en-US" dirty="0" smtClean="0"/>
              <a:t> </a:t>
            </a:r>
            <a:r>
              <a:rPr lang="en-US" dirty="0" err="1" smtClean="0"/>
              <a:t>udvostru</a:t>
            </a:r>
            <a:r>
              <a:rPr lang="en-US" dirty="0" err="1" smtClean="0"/>
              <a:t>čen</a:t>
            </a:r>
            <a:r>
              <a:rPr lang="en-US" dirty="0" smtClean="0"/>
              <a:t>, </a:t>
            </a:r>
            <a:r>
              <a:rPr lang="en-US" dirty="0" err="1" smtClean="0"/>
              <a:t>dok</a:t>
            </a:r>
            <a:r>
              <a:rPr lang="en-US" dirty="0" smtClean="0"/>
              <a:t> je </a:t>
            </a:r>
            <a:r>
              <a:rPr lang="en-US" dirty="0" err="1" smtClean="0"/>
              <a:t>ukupni</a:t>
            </a:r>
            <a:r>
              <a:rPr lang="en-US" dirty="0" smtClean="0"/>
              <a:t> </a:t>
            </a:r>
            <a:r>
              <a:rPr lang="en-US" dirty="0" err="1" smtClean="0"/>
              <a:t>svjetski</a:t>
            </a:r>
            <a:r>
              <a:rPr lang="en-US" dirty="0" smtClean="0"/>
              <a:t> </a:t>
            </a:r>
            <a:r>
              <a:rPr lang="en-US" dirty="0" err="1" smtClean="0"/>
              <a:t>izvoz</a:t>
            </a:r>
            <a:r>
              <a:rPr lang="en-US" dirty="0" smtClean="0"/>
              <a:t> </a:t>
            </a:r>
            <a:r>
              <a:rPr lang="en-US" dirty="0" err="1" smtClean="0"/>
              <a:t>povećan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50%</a:t>
            </a:r>
          </a:p>
          <a:p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izvoza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 </a:t>
            </a:r>
            <a:r>
              <a:rPr lang="en-US" dirty="0" err="1" smtClean="0"/>
              <a:t>doprinosi</a:t>
            </a:r>
            <a:r>
              <a:rPr lang="en-US" dirty="0" smtClean="0"/>
              <a:t> </a:t>
            </a:r>
            <a:r>
              <a:rPr lang="en-US" dirty="0" err="1" smtClean="0"/>
              <a:t>njihovom</a:t>
            </a:r>
            <a:r>
              <a:rPr lang="en-US" dirty="0" smtClean="0"/>
              <a:t> </a:t>
            </a:r>
            <a:r>
              <a:rPr lang="en-US" dirty="0" err="1" smtClean="0"/>
              <a:t>ekonomskom</a:t>
            </a:r>
            <a:r>
              <a:rPr lang="en-US" dirty="0" smtClean="0"/>
              <a:t> </a:t>
            </a:r>
            <a:r>
              <a:rPr lang="en-US" dirty="0" err="1" smtClean="0"/>
              <a:t>rastu</a:t>
            </a:r>
            <a:r>
              <a:rPr lang="en-US" dirty="0" smtClean="0"/>
              <a:t> i </a:t>
            </a:r>
            <a:r>
              <a:rPr lang="en-US" dirty="0" err="1" smtClean="0"/>
              <a:t>povećanju</a:t>
            </a:r>
            <a:r>
              <a:rPr lang="en-US" dirty="0" smtClean="0"/>
              <a:t> </a:t>
            </a:r>
            <a:r>
              <a:rPr lang="en-US" dirty="0" err="1" smtClean="0"/>
              <a:t>životnog</a:t>
            </a:r>
            <a:r>
              <a:rPr lang="en-US" dirty="0" smtClean="0"/>
              <a:t> </a:t>
            </a:r>
            <a:r>
              <a:rPr lang="en-US" dirty="0" err="1" smtClean="0"/>
              <a:t>standarda</a:t>
            </a:r>
            <a:endParaRPr lang="en-US" dirty="0" smtClean="0"/>
          </a:p>
          <a:p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 smtClean="0"/>
              <a:t>tržištima</a:t>
            </a:r>
            <a:r>
              <a:rPr lang="en-US" dirty="0" smtClean="0"/>
              <a:t> u </a:t>
            </a:r>
            <a:r>
              <a:rPr lang="en-US" dirty="0" err="1" smtClean="0"/>
              <a:t>nastajanju</a:t>
            </a:r>
            <a:r>
              <a:rPr lang="en-US" dirty="0" smtClean="0"/>
              <a:t> i </a:t>
            </a:r>
            <a:r>
              <a:rPr lang="en-US" dirty="0" err="1" smtClean="0"/>
              <a:t>zemljama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, </a:t>
            </a:r>
            <a:r>
              <a:rPr lang="en-US" dirty="0" err="1" smtClean="0"/>
              <a:t>azijske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kontinuirano</a:t>
            </a:r>
            <a:r>
              <a:rPr lang="en-US" dirty="0" smtClean="0"/>
              <a:t> </a:t>
            </a:r>
            <a:r>
              <a:rPr lang="en-US" dirty="0" err="1" smtClean="0"/>
              <a:t>povećavati</a:t>
            </a:r>
            <a:r>
              <a:rPr lang="en-US" dirty="0" smtClean="0"/>
              <a:t> </a:t>
            </a:r>
            <a:r>
              <a:rPr lang="en-US" dirty="0" err="1" smtClean="0"/>
              <a:t>svoj</a:t>
            </a:r>
            <a:r>
              <a:rPr lang="en-US" dirty="0" smtClean="0"/>
              <a:t> </a:t>
            </a:r>
            <a:r>
              <a:rPr lang="en-US" dirty="0" err="1" smtClean="0"/>
              <a:t>udio</a:t>
            </a:r>
            <a:r>
              <a:rPr lang="en-US" dirty="0" smtClean="0"/>
              <a:t> u </a:t>
            </a:r>
            <a:r>
              <a:rPr lang="en-US" dirty="0" err="1" smtClean="0"/>
              <a:t>svjetskoj</a:t>
            </a:r>
            <a:r>
              <a:rPr lang="en-US" dirty="0" smtClean="0"/>
              <a:t> </a:t>
            </a:r>
            <a:r>
              <a:rPr lang="en-US" dirty="0" err="1" smtClean="0"/>
              <a:t>proizvodnji</a:t>
            </a:r>
            <a:r>
              <a:rPr lang="en-US" dirty="0" smtClean="0"/>
              <a:t> (</a:t>
            </a:r>
            <a:r>
              <a:rPr lang="en-US" dirty="0" err="1" smtClean="0"/>
              <a:t>prednjače</a:t>
            </a:r>
            <a:r>
              <a:rPr lang="en-US" dirty="0" smtClean="0"/>
              <a:t> </a:t>
            </a:r>
            <a:r>
              <a:rPr lang="en-US" dirty="0" err="1" smtClean="0"/>
              <a:t>Indija</a:t>
            </a:r>
            <a:r>
              <a:rPr lang="en-US" dirty="0" smtClean="0"/>
              <a:t> i Kina)</a:t>
            </a:r>
          </a:p>
          <a:p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procjenama</a:t>
            </a:r>
            <a:r>
              <a:rPr lang="en-US" dirty="0" smtClean="0"/>
              <a:t>, </a:t>
            </a:r>
            <a:r>
              <a:rPr lang="en-US" dirty="0" err="1" smtClean="0"/>
              <a:t>latinoameričke</a:t>
            </a:r>
            <a:r>
              <a:rPr lang="en-US" dirty="0" smtClean="0"/>
              <a:t>, </a:t>
            </a:r>
            <a:r>
              <a:rPr lang="en-US" dirty="0" err="1" smtClean="0"/>
              <a:t>afričke</a:t>
            </a:r>
            <a:r>
              <a:rPr lang="en-US" dirty="0" smtClean="0"/>
              <a:t> i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Bliskog</a:t>
            </a:r>
            <a:r>
              <a:rPr lang="en-US" dirty="0" smtClean="0"/>
              <a:t> </a:t>
            </a:r>
            <a:r>
              <a:rPr lang="en-US" dirty="0" err="1" smtClean="0"/>
              <a:t>istoka</a:t>
            </a:r>
            <a:r>
              <a:rPr lang="en-US" dirty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do </a:t>
            </a:r>
            <a:r>
              <a:rPr lang="en-US" dirty="0" err="1" smtClean="0"/>
              <a:t>kraja</a:t>
            </a:r>
            <a:r>
              <a:rPr lang="en-US" dirty="0" smtClean="0"/>
              <a:t> </a:t>
            </a:r>
            <a:r>
              <a:rPr lang="en-US" dirty="0" err="1" smtClean="0"/>
              <a:t>desetljeća</a:t>
            </a:r>
            <a:r>
              <a:rPr lang="en-US" dirty="0" smtClean="0"/>
              <a:t> i </a:t>
            </a:r>
            <a:r>
              <a:rPr lang="en-US" dirty="0" err="1" smtClean="0"/>
              <a:t>dalje</a:t>
            </a:r>
            <a:r>
              <a:rPr lang="en-US" dirty="0" smtClean="0"/>
              <a:t> </a:t>
            </a:r>
            <a:r>
              <a:rPr lang="en-US" dirty="0" err="1" smtClean="0"/>
              <a:t>vrlo</a:t>
            </a:r>
            <a:r>
              <a:rPr lang="en-US" dirty="0" smtClean="0"/>
              <a:t> </a:t>
            </a:r>
            <a:r>
              <a:rPr lang="en-US" dirty="0" err="1" smtClean="0"/>
              <a:t>nizak</a:t>
            </a:r>
            <a:r>
              <a:rPr lang="en-US" dirty="0" smtClean="0"/>
              <a:t> </a:t>
            </a:r>
            <a:r>
              <a:rPr lang="en-US" dirty="0" err="1" smtClean="0"/>
              <a:t>udio</a:t>
            </a:r>
            <a:r>
              <a:rPr lang="en-US" dirty="0" smtClean="0"/>
              <a:t> u </a:t>
            </a:r>
            <a:r>
              <a:rPr lang="en-US" dirty="0" err="1" smtClean="0"/>
              <a:t>svjetskoj</a:t>
            </a:r>
            <a:r>
              <a:rPr lang="en-US" dirty="0" smtClean="0"/>
              <a:t> </a:t>
            </a:r>
            <a:r>
              <a:rPr lang="en-US" dirty="0" err="1" smtClean="0"/>
              <a:t>proizvodnji</a:t>
            </a:r>
            <a:r>
              <a:rPr lang="en-US" dirty="0" smtClean="0"/>
              <a:t> (</a:t>
            </a:r>
            <a:r>
              <a:rPr lang="en-US" dirty="0" err="1" smtClean="0"/>
              <a:t>naročito</a:t>
            </a:r>
            <a:r>
              <a:rPr lang="en-US" dirty="0" smtClean="0"/>
              <a:t> </a:t>
            </a:r>
            <a:r>
              <a:rPr lang="en-US" dirty="0" err="1" smtClean="0"/>
              <a:t>afričke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1384300"/>
            <a:ext cx="60579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26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Jo</a:t>
            </a:r>
            <a:r>
              <a:rPr lang="en-US" dirty="0" err="1" smtClean="0"/>
              <a:t>š</a:t>
            </a:r>
            <a:r>
              <a:rPr lang="en-US" dirty="0" smtClean="0"/>
              <a:t> </a:t>
            </a:r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 smtClean="0"/>
              <a:t>bitni</a:t>
            </a:r>
            <a:r>
              <a:rPr lang="en-US" dirty="0" smtClean="0"/>
              <a:t> </a:t>
            </a:r>
            <a:r>
              <a:rPr lang="en-US" dirty="0" err="1" smtClean="0"/>
              <a:t>indikator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odražava</a:t>
            </a:r>
            <a:r>
              <a:rPr lang="en-US" dirty="0" smtClean="0"/>
              <a:t> </a:t>
            </a:r>
            <a:r>
              <a:rPr lang="en-US" dirty="0" err="1" smtClean="0"/>
              <a:t>stupanj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– </a:t>
            </a:r>
            <a:r>
              <a:rPr lang="en-US" b="1" dirty="0" err="1" smtClean="0"/>
              <a:t>očekivano</a:t>
            </a:r>
            <a:r>
              <a:rPr lang="en-US" b="1" dirty="0" smtClean="0"/>
              <a:t> </a:t>
            </a:r>
            <a:r>
              <a:rPr lang="en-US" b="1" dirty="0" err="1" smtClean="0"/>
              <a:t>trajanje</a:t>
            </a:r>
            <a:r>
              <a:rPr lang="en-US" b="1" dirty="0" smtClean="0"/>
              <a:t> </a:t>
            </a:r>
            <a:r>
              <a:rPr lang="en-US" b="1" dirty="0" err="1" smtClean="0"/>
              <a:t>života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dirty="0" smtClean="0"/>
              <a:t>U </a:t>
            </a:r>
            <a:r>
              <a:rPr lang="en-US" dirty="0" err="1" smtClean="0"/>
              <a:t>razvijenim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: 80 </a:t>
            </a:r>
            <a:r>
              <a:rPr lang="en-US" dirty="0" err="1" smtClean="0"/>
              <a:t>godina</a:t>
            </a:r>
            <a:r>
              <a:rPr lang="en-US" dirty="0" smtClean="0"/>
              <a:t>, u </a:t>
            </a:r>
            <a:r>
              <a:rPr lang="en-US" dirty="0" err="1" smtClean="0"/>
              <a:t>latinoameričkim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: 74 </a:t>
            </a:r>
            <a:r>
              <a:rPr lang="en-US" dirty="0" err="1" smtClean="0"/>
              <a:t>godine</a:t>
            </a:r>
            <a:r>
              <a:rPr lang="en-US" dirty="0" smtClean="0"/>
              <a:t>, </a:t>
            </a:r>
            <a:r>
              <a:rPr lang="en-US" dirty="0" err="1" smtClean="0"/>
              <a:t>Bliski</a:t>
            </a:r>
            <a:r>
              <a:rPr lang="en-US" dirty="0" smtClean="0"/>
              <a:t> </a:t>
            </a:r>
            <a:r>
              <a:rPr lang="en-US" dirty="0" err="1" smtClean="0"/>
              <a:t>istok</a:t>
            </a:r>
            <a:r>
              <a:rPr lang="en-US" dirty="0" smtClean="0"/>
              <a:t> i </a:t>
            </a:r>
            <a:r>
              <a:rPr lang="en-US" dirty="0" err="1" smtClean="0"/>
              <a:t>Sjeverna</a:t>
            </a:r>
            <a:r>
              <a:rPr lang="en-US" dirty="0" smtClean="0"/>
              <a:t> </a:t>
            </a:r>
            <a:r>
              <a:rPr lang="en-US" dirty="0" err="1" smtClean="0"/>
              <a:t>Afrika</a:t>
            </a:r>
            <a:r>
              <a:rPr lang="en-US" dirty="0" smtClean="0"/>
              <a:t>: 72 </a:t>
            </a:r>
            <a:r>
              <a:rPr lang="en-US" dirty="0" err="1" smtClean="0"/>
              <a:t>godine</a:t>
            </a:r>
            <a:r>
              <a:rPr lang="en-US" dirty="0" smtClean="0"/>
              <a:t>, </a:t>
            </a:r>
            <a:r>
              <a:rPr lang="en-US" dirty="0" err="1" smtClean="0"/>
              <a:t>Subsaharska</a:t>
            </a:r>
            <a:r>
              <a:rPr lang="en-US" dirty="0" smtClean="0"/>
              <a:t> </a:t>
            </a:r>
            <a:r>
              <a:rPr lang="en-US" dirty="0" err="1" smtClean="0"/>
              <a:t>Afrika</a:t>
            </a:r>
            <a:r>
              <a:rPr lang="en-US" dirty="0" smtClean="0"/>
              <a:t>: 55 </a:t>
            </a:r>
            <a:r>
              <a:rPr lang="en-US" dirty="0" err="1" smtClean="0"/>
              <a:t>godina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1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5913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Prepreke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gospodarskom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rastu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kako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prevladati</a:t>
            </a:r>
            <a:endParaRPr lang="en-US" sz="2800" b="1" dirty="0" smtClean="0"/>
          </a:p>
          <a:p>
            <a:pPr marL="0" indent="0">
              <a:buNone/>
            </a:pPr>
            <a:endParaRPr lang="en-US" sz="1800" dirty="0"/>
          </a:p>
          <a:p>
            <a:r>
              <a:rPr lang="en-US" b="1" dirty="0" err="1"/>
              <a:t>P</a:t>
            </a:r>
            <a:r>
              <a:rPr lang="en-US" b="1" dirty="0" err="1" smtClean="0"/>
              <a:t>okreta</a:t>
            </a:r>
            <a:r>
              <a:rPr lang="en-US" b="1" dirty="0" err="1" smtClean="0"/>
              <a:t>či</a:t>
            </a:r>
            <a:r>
              <a:rPr lang="en-US" b="1" dirty="0" smtClean="0"/>
              <a:t> </a:t>
            </a:r>
            <a:r>
              <a:rPr lang="en-US" b="1" dirty="0" err="1" smtClean="0"/>
              <a:t>rasta</a:t>
            </a:r>
            <a:r>
              <a:rPr lang="en-US" dirty="0" smtClean="0"/>
              <a:t> (</a:t>
            </a:r>
            <a:r>
              <a:rPr lang="en-US" dirty="0" err="1" smtClean="0"/>
              <a:t>ljudski</a:t>
            </a:r>
            <a:r>
              <a:rPr lang="en-US" dirty="0" smtClean="0"/>
              <a:t> </a:t>
            </a:r>
            <a:r>
              <a:rPr lang="en-US" dirty="0" err="1" smtClean="0"/>
              <a:t>resursi</a:t>
            </a:r>
            <a:r>
              <a:rPr lang="en-US" dirty="0" smtClean="0"/>
              <a:t>, </a:t>
            </a:r>
            <a:r>
              <a:rPr lang="en-US" dirty="0" err="1" smtClean="0"/>
              <a:t>prirodna</a:t>
            </a:r>
            <a:r>
              <a:rPr lang="en-US" dirty="0" smtClean="0"/>
              <a:t> </a:t>
            </a:r>
            <a:r>
              <a:rPr lang="en-US" dirty="0" err="1" smtClean="0"/>
              <a:t>bogatstva</a:t>
            </a:r>
            <a:r>
              <a:rPr lang="en-US" dirty="0" smtClean="0"/>
              <a:t>, </a:t>
            </a:r>
            <a:r>
              <a:rPr lang="en-US" dirty="0" err="1" smtClean="0"/>
              <a:t>kapital</a:t>
            </a:r>
            <a:r>
              <a:rPr lang="en-US" dirty="0" smtClean="0"/>
              <a:t> i </a:t>
            </a:r>
            <a:r>
              <a:rPr lang="en-US" dirty="0" err="1" smtClean="0"/>
              <a:t>tehnologija</a:t>
            </a:r>
            <a:r>
              <a:rPr lang="en-US" dirty="0" smtClean="0"/>
              <a:t>)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b="1" dirty="0" err="1" smtClean="0"/>
              <a:t>ujedno</a:t>
            </a:r>
            <a:r>
              <a:rPr lang="en-US" b="1" dirty="0" smtClean="0"/>
              <a:t> i </a:t>
            </a:r>
            <a:r>
              <a:rPr lang="en-US" b="1" dirty="0" err="1" smtClean="0"/>
              <a:t>prepreke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stoje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putu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endParaRPr lang="en-US" dirty="0" smtClean="0"/>
          </a:p>
          <a:p>
            <a:r>
              <a:rPr lang="en-US" u="sng" dirty="0" err="1" smtClean="0"/>
              <a:t>Ljudski</a:t>
            </a:r>
            <a:r>
              <a:rPr lang="en-US" u="sng" dirty="0" smtClean="0"/>
              <a:t> </a:t>
            </a:r>
            <a:r>
              <a:rPr lang="en-US" u="sng" dirty="0" err="1" smtClean="0"/>
              <a:t>resursi</a:t>
            </a:r>
            <a:r>
              <a:rPr lang="en-US" dirty="0" smtClean="0"/>
              <a:t> – u </a:t>
            </a:r>
            <a:r>
              <a:rPr lang="en-US" dirty="0" err="1" smtClean="0"/>
              <a:t>zemljama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visokim</a:t>
            </a:r>
            <a:r>
              <a:rPr lang="en-US" dirty="0" smtClean="0"/>
              <a:t> </a:t>
            </a:r>
            <a:r>
              <a:rPr lang="en-US" dirty="0" err="1" smtClean="0"/>
              <a:t>natalitetnim</a:t>
            </a:r>
            <a:r>
              <a:rPr lang="en-US" dirty="0" smtClean="0"/>
              <a:t> </a:t>
            </a:r>
            <a:r>
              <a:rPr lang="en-US" dirty="0" err="1" smtClean="0"/>
              <a:t>stopama</a:t>
            </a:r>
            <a:r>
              <a:rPr lang="en-US" dirty="0" smtClean="0"/>
              <a:t> </a:t>
            </a:r>
            <a:r>
              <a:rPr lang="en-US" i="1" dirty="0" err="1" smtClean="0"/>
              <a:t>stanovništvo</a:t>
            </a:r>
            <a:r>
              <a:rPr lang="en-US" i="1" dirty="0" smtClean="0"/>
              <a:t> </a:t>
            </a:r>
            <a:r>
              <a:rPr lang="en-US" i="1" dirty="0" err="1" smtClean="0"/>
              <a:t>brzo</a:t>
            </a:r>
            <a:r>
              <a:rPr lang="en-US" i="1" dirty="0" smtClean="0"/>
              <a:t> </a:t>
            </a:r>
            <a:r>
              <a:rPr lang="en-US" i="1" dirty="0" err="1" smtClean="0"/>
              <a:t>raste</a:t>
            </a:r>
            <a:r>
              <a:rPr lang="en-US" dirty="0" smtClean="0"/>
              <a:t>,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čega</a:t>
            </a:r>
            <a:r>
              <a:rPr lang="en-US" dirty="0" smtClean="0"/>
              <a:t> je </a:t>
            </a:r>
            <a:r>
              <a:rPr lang="en-US" dirty="0" err="1" smtClean="0"/>
              <a:t>teško</a:t>
            </a:r>
            <a:r>
              <a:rPr lang="en-US" dirty="0" smtClean="0"/>
              <a:t> </a:t>
            </a:r>
            <a:r>
              <a:rPr lang="en-US" dirty="0" err="1" smtClean="0"/>
              <a:t>nadvladati</a:t>
            </a:r>
            <a:r>
              <a:rPr lang="en-US" dirty="0" smtClean="0"/>
              <a:t> </a:t>
            </a:r>
            <a:r>
              <a:rPr lang="en-US" dirty="0" err="1" smtClean="0"/>
              <a:t>siromaštvo</a:t>
            </a:r>
            <a:r>
              <a:rPr lang="en-US" dirty="0" smtClean="0"/>
              <a:t> </a:t>
            </a:r>
            <a:r>
              <a:rPr lang="en-US" dirty="0" err="1" smtClean="0"/>
              <a:t>koliko</a:t>
            </a:r>
            <a:r>
              <a:rPr lang="en-US" dirty="0" smtClean="0"/>
              <a:t> god BDP </a:t>
            </a:r>
            <a:r>
              <a:rPr lang="en-US" dirty="0" err="1" smtClean="0"/>
              <a:t>brzo</a:t>
            </a:r>
            <a:r>
              <a:rPr lang="en-US" dirty="0" smtClean="0"/>
              <a:t> </a:t>
            </a:r>
            <a:r>
              <a:rPr lang="en-US" dirty="0" err="1" smtClean="0"/>
              <a:t>rastao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en-US" dirty="0" err="1"/>
              <a:t>E</a:t>
            </a:r>
            <a:r>
              <a:rPr lang="en-US" dirty="0" err="1" smtClean="0"/>
              <a:t>ksploziju</a:t>
            </a:r>
            <a:r>
              <a:rPr lang="en-US" dirty="0" smtClean="0"/>
              <a:t>” </a:t>
            </a:r>
            <a:r>
              <a:rPr lang="en-US" dirty="0" err="1" smtClean="0"/>
              <a:t>podr</a:t>
            </a:r>
            <a:r>
              <a:rPr lang="en-US" dirty="0" err="1" smtClean="0"/>
              <a:t>žava</a:t>
            </a:r>
            <a:r>
              <a:rPr lang="en-US" dirty="0" smtClean="0"/>
              <a:t> </a:t>
            </a:r>
            <a:r>
              <a:rPr lang="en-US" dirty="0" err="1" smtClean="0"/>
              <a:t>Malthusova</a:t>
            </a:r>
            <a:r>
              <a:rPr lang="en-US" dirty="0" smtClean="0"/>
              <a:t> “</a:t>
            </a:r>
            <a:r>
              <a:rPr lang="en-US" dirty="0" err="1" smtClean="0"/>
              <a:t>turobna</a:t>
            </a:r>
            <a:r>
              <a:rPr lang="en-US" dirty="0" smtClean="0"/>
              <a:t>” </a:t>
            </a:r>
            <a:r>
              <a:rPr lang="en-US" dirty="0" err="1" smtClean="0"/>
              <a:t>znanost</a:t>
            </a:r>
            <a:endParaRPr lang="en-US" dirty="0" smtClean="0"/>
          </a:p>
          <a:p>
            <a:r>
              <a:rPr lang="en-US" dirty="0" err="1" smtClean="0"/>
              <a:t>Valja</a:t>
            </a:r>
            <a:r>
              <a:rPr lang="en-US" dirty="0" smtClean="0"/>
              <a:t> </a:t>
            </a:r>
            <a:r>
              <a:rPr lang="en-US" dirty="0" err="1" smtClean="0"/>
              <a:t>voditi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err="1" smtClean="0"/>
              <a:t>čuna</a:t>
            </a:r>
            <a:r>
              <a:rPr lang="en-US" dirty="0" smtClean="0"/>
              <a:t> i o </a:t>
            </a:r>
            <a:r>
              <a:rPr lang="en-US" i="1" dirty="0" err="1" smtClean="0"/>
              <a:t>kvaliteti</a:t>
            </a:r>
            <a:r>
              <a:rPr lang="en-US" dirty="0" smtClean="0"/>
              <a:t> </a:t>
            </a:r>
            <a:r>
              <a:rPr lang="en-US" dirty="0" err="1" smtClean="0"/>
              <a:t>ljudskog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endParaRPr lang="en-US" dirty="0" smtClean="0"/>
          </a:p>
          <a:p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pove</a:t>
            </a:r>
            <a:r>
              <a:rPr lang="en-US" dirty="0" err="1" smtClean="0"/>
              <a:t>ćanja</a:t>
            </a:r>
            <a:r>
              <a:rPr lang="en-US" dirty="0" smtClean="0"/>
              <a:t> </a:t>
            </a:r>
            <a:r>
              <a:rPr lang="en-US" dirty="0" err="1" smtClean="0"/>
              <a:t>kvalitete</a:t>
            </a:r>
            <a:r>
              <a:rPr lang="en-US" dirty="0" smtClean="0"/>
              <a:t> </a:t>
            </a:r>
            <a:r>
              <a:rPr lang="en-US" dirty="0" err="1" smtClean="0"/>
              <a:t>potrebno</a:t>
            </a:r>
            <a:r>
              <a:rPr lang="en-US" dirty="0" smtClean="0"/>
              <a:t> je </a:t>
            </a:r>
            <a:r>
              <a:rPr lang="en-US" dirty="0" err="1" smtClean="0"/>
              <a:t>poduzeti</a:t>
            </a:r>
            <a:r>
              <a:rPr lang="en-US" dirty="0" smtClean="0"/>
              <a:t> </a:t>
            </a:r>
            <a:r>
              <a:rPr lang="en-US" dirty="0" err="1" smtClean="0"/>
              <a:t>sljedeće</a:t>
            </a:r>
            <a:r>
              <a:rPr lang="en-US" dirty="0" smtClean="0"/>
              <a:t> </a:t>
            </a:r>
            <a:r>
              <a:rPr lang="en-US" dirty="0" err="1" smtClean="0"/>
              <a:t>korake</a:t>
            </a:r>
            <a:r>
              <a:rPr lang="en-US" dirty="0" smtClean="0"/>
              <a:t>: </a:t>
            </a:r>
            <a:r>
              <a:rPr lang="en-US" dirty="0" err="1" smtClean="0"/>
              <a:t>poboljšati</a:t>
            </a:r>
            <a:r>
              <a:rPr lang="en-US" dirty="0" smtClean="0"/>
              <a:t> </a:t>
            </a:r>
            <a:r>
              <a:rPr lang="en-US" dirty="0" err="1" smtClean="0"/>
              <a:t>zdravlje</a:t>
            </a:r>
            <a:r>
              <a:rPr lang="en-US" dirty="0" smtClean="0"/>
              <a:t> i </a:t>
            </a:r>
            <a:r>
              <a:rPr lang="en-US" dirty="0" err="1" smtClean="0"/>
              <a:t>ishranu</a:t>
            </a:r>
            <a:r>
              <a:rPr lang="en-US" dirty="0" smtClean="0"/>
              <a:t>; </a:t>
            </a:r>
            <a:r>
              <a:rPr lang="en-US" dirty="0" err="1" smtClean="0"/>
              <a:t>kontrolirati</a:t>
            </a:r>
            <a:r>
              <a:rPr lang="en-US" dirty="0" smtClean="0"/>
              <a:t> </a:t>
            </a:r>
            <a:r>
              <a:rPr lang="en-US" dirty="0" err="1" smtClean="0"/>
              <a:t>bolesti</a:t>
            </a:r>
            <a:r>
              <a:rPr lang="en-US" dirty="0" smtClean="0"/>
              <a:t>, </a:t>
            </a:r>
            <a:r>
              <a:rPr lang="en-US" dirty="0" err="1" smtClean="0"/>
              <a:t>edukaciju</a:t>
            </a:r>
            <a:r>
              <a:rPr lang="en-US" dirty="0" smtClean="0"/>
              <a:t> o </a:t>
            </a:r>
            <a:r>
              <a:rPr lang="en-US" dirty="0" err="1" smtClean="0"/>
              <a:t>planiranju</a:t>
            </a:r>
            <a:r>
              <a:rPr lang="en-US" dirty="0" smtClean="0"/>
              <a:t> </a:t>
            </a:r>
            <a:r>
              <a:rPr lang="en-US" dirty="0" err="1" smtClean="0"/>
              <a:t>obitelji</a:t>
            </a:r>
            <a:r>
              <a:rPr lang="en-US" dirty="0" smtClean="0"/>
              <a:t>; </a:t>
            </a:r>
            <a:r>
              <a:rPr lang="en-US" dirty="0" err="1" smtClean="0"/>
              <a:t>smanjivanje</a:t>
            </a:r>
            <a:r>
              <a:rPr lang="en-US" dirty="0" smtClean="0"/>
              <a:t> </a:t>
            </a:r>
            <a:r>
              <a:rPr lang="en-US" dirty="0" err="1" smtClean="0"/>
              <a:t>nepismesnosti</a:t>
            </a:r>
            <a:r>
              <a:rPr lang="en-US" dirty="0" smtClean="0"/>
              <a:t> i </a:t>
            </a:r>
            <a:r>
              <a:rPr lang="en-US" dirty="0" err="1" smtClean="0"/>
              <a:t>poboljšanje</a:t>
            </a:r>
            <a:r>
              <a:rPr lang="en-US" dirty="0" smtClean="0"/>
              <a:t> </a:t>
            </a:r>
            <a:r>
              <a:rPr lang="en-US" dirty="0" err="1" smtClean="0"/>
              <a:t>obrazovanja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178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90369"/>
          </a:xfrm>
        </p:spPr>
        <p:txBody>
          <a:bodyPr>
            <a:normAutofit/>
          </a:bodyPr>
          <a:lstStyle/>
          <a:p>
            <a:r>
              <a:rPr lang="en-US" u="sng" dirty="0" err="1" smtClean="0"/>
              <a:t>Prirodni</a:t>
            </a:r>
            <a:r>
              <a:rPr lang="en-US" u="sng" dirty="0" smtClean="0"/>
              <a:t> </a:t>
            </a:r>
            <a:r>
              <a:rPr lang="en-US" u="sng" dirty="0" err="1" smtClean="0"/>
              <a:t>resursi</a:t>
            </a:r>
            <a:r>
              <a:rPr lang="en-US" dirty="0" smtClean="0"/>
              <a:t> – </a:t>
            </a:r>
            <a:r>
              <a:rPr lang="en-US" dirty="0" err="1" smtClean="0"/>
              <a:t>mnoge</a:t>
            </a:r>
            <a:r>
              <a:rPr lang="en-US" dirty="0" smtClean="0"/>
              <a:t> </a:t>
            </a:r>
            <a:r>
              <a:rPr lang="en-US" dirty="0" err="1" smtClean="0"/>
              <a:t>siroma</a:t>
            </a:r>
            <a:r>
              <a:rPr lang="en-US" dirty="0" err="1" smtClean="0"/>
              <a:t>šne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Azije</a:t>
            </a:r>
            <a:r>
              <a:rPr lang="en-US" dirty="0" smtClean="0"/>
              <a:t> i </a:t>
            </a:r>
            <a:r>
              <a:rPr lang="en-US" dirty="0" err="1" smtClean="0"/>
              <a:t>Afrike</a:t>
            </a:r>
            <a:r>
              <a:rPr lang="en-US" dirty="0" smtClean="0"/>
              <a:t> </a:t>
            </a:r>
            <a:r>
              <a:rPr lang="en-US" dirty="0" err="1" smtClean="0"/>
              <a:t>oskudijevaju</a:t>
            </a:r>
            <a:r>
              <a:rPr lang="en-US" dirty="0" smtClean="0"/>
              <a:t> u </a:t>
            </a:r>
            <a:r>
              <a:rPr lang="en-US" dirty="0" err="1" smtClean="0"/>
              <a:t>prirodnim</a:t>
            </a:r>
            <a:r>
              <a:rPr lang="en-US" dirty="0" smtClean="0"/>
              <a:t> </a:t>
            </a:r>
            <a:r>
              <a:rPr lang="en-US" dirty="0" err="1" smtClean="0"/>
              <a:t>bogatstvima</a:t>
            </a:r>
            <a:r>
              <a:rPr lang="en-US" dirty="0" smtClean="0"/>
              <a:t> – </a:t>
            </a:r>
            <a:r>
              <a:rPr lang="en-US" dirty="0" err="1" smtClean="0"/>
              <a:t>obradiva</a:t>
            </a:r>
            <a:r>
              <a:rPr lang="en-US" dirty="0" smtClean="0"/>
              <a:t> </a:t>
            </a:r>
            <a:r>
              <a:rPr lang="en-US" dirty="0" err="1" smtClean="0"/>
              <a:t>zemlja</a:t>
            </a:r>
            <a:r>
              <a:rPr lang="en-US" dirty="0" smtClean="0"/>
              <a:t> </a:t>
            </a:r>
            <a:r>
              <a:rPr lang="en-US" dirty="0" err="1" smtClean="0"/>
              <a:t>često</a:t>
            </a:r>
            <a:r>
              <a:rPr lang="en-US" dirty="0" smtClean="0"/>
              <a:t> je </a:t>
            </a:r>
            <a:r>
              <a:rPr lang="en-US" dirty="0" err="1" smtClean="0"/>
              <a:t>oskudna</a:t>
            </a:r>
            <a:r>
              <a:rPr lang="en-US" dirty="0" smtClean="0"/>
              <a:t> i </a:t>
            </a:r>
            <a:r>
              <a:rPr lang="en-US" dirty="0" err="1" smtClean="0"/>
              <a:t>podložna</a:t>
            </a:r>
            <a:r>
              <a:rPr lang="en-US" dirty="0" smtClean="0"/>
              <a:t> </a:t>
            </a:r>
            <a:r>
              <a:rPr lang="en-US" dirty="0" err="1" smtClean="0"/>
              <a:t>nepovoljnim</a:t>
            </a:r>
            <a:r>
              <a:rPr lang="en-US" dirty="0" smtClean="0"/>
              <a:t> </a:t>
            </a:r>
            <a:r>
              <a:rPr lang="en-US" dirty="0" err="1" smtClean="0"/>
              <a:t>klimatskim</a:t>
            </a:r>
            <a:r>
              <a:rPr lang="en-US" dirty="0" smtClean="0"/>
              <a:t> </a:t>
            </a:r>
            <a:r>
              <a:rPr lang="en-US" dirty="0" err="1" smtClean="0"/>
              <a:t>uvjetima</a:t>
            </a:r>
            <a:endParaRPr lang="en-US" dirty="0"/>
          </a:p>
          <a:p>
            <a:r>
              <a:rPr lang="en-US" dirty="0" smtClean="0"/>
              <a:t>S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stran</a:t>
            </a:r>
            <a:r>
              <a:rPr lang="en-US" dirty="0" smtClean="0"/>
              <a:t>,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(</a:t>
            </a:r>
            <a:r>
              <a:rPr lang="en-US" dirty="0" err="1" smtClean="0"/>
              <a:t>Kongo</a:t>
            </a:r>
            <a:r>
              <a:rPr lang="en-US" dirty="0" smtClean="0"/>
              <a:t>, </a:t>
            </a:r>
            <a:r>
              <a:rPr lang="en-US" dirty="0" err="1" smtClean="0"/>
              <a:t>Nigerija</a:t>
            </a:r>
            <a:r>
              <a:rPr lang="en-US" dirty="0" smtClean="0"/>
              <a:t>) </a:t>
            </a:r>
            <a:r>
              <a:rPr lang="en-US" dirty="0" err="1" smtClean="0"/>
              <a:t>bogate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rudama</a:t>
            </a:r>
            <a:r>
              <a:rPr lang="en-US" dirty="0" smtClean="0"/>
              <a:t>, no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nestabilne</a:t>
            </a:r>
            <a:r>
              <a:rPr lang="en-US" dirty="0" smtClean="0"/>
              <a:t> </a:t>
            </a:r>
            <a:r>
              <a:rPr lang="en-US" dirty="0" err="1" smtClean="0"/>
              <a:t>političke</a:t>
            </a:r>
            <a:r>
              <a:rPr lang="en-US" dirty="0" smtClean="0"/>
              <a:t> </a:t>
            </a:r>
            <a:r>
              <a:rPr lang="en-US" dirty="0" err="1" smtClean="0"/>
              <a:t>situacije</a:t>
            </a:r>
            <a:r>
              <a:rPr lang="en-US" dirty="0" smtClean="0"/>
              <a:t> </a:t>
            </a:r>
            <a:r>
              <a:rPr lang="en-US" dirty="0" err="1" smtClean="0"/>
              <a:t>nisu</a:t>
            </a:r>
            <a:r>
              <a:rPr lang="en-US" dirty="0" smtClean="0"/>
              <a:t> </a:t>
            </a:r>
            <a:r>
              <a:rPr lang="en-US" dirty="0" err="1" smtClean="0"/>
              <a:t>uspjele</a:t>
            </a:r>
            <a:r>
              <a:rPr lang="en-US" dirty="0" smtClean="0"/>
              <a:t> </a:t>
            </a:r>
            <a:r>
              <a:rPr lang="en-US" dirty="0" err="1" smtClean="0"/>
              <a:t>iskoristiti</a:t>
            </a:r>
            <a:r>
              <a:rPr lang="en-US" dirty="0" smtClean="0"/>
              <a:t>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endParaRPr lang="en-US" dirty="0" smtClean="0"/>
          </a:p>
          <a:p>
            <a:r>
              <a:rPr lang="en-US" u="sng" dirty="0" err="1" smtClean="0"/>
              <a:t>Kapital</a:t>
            </a:r>
            <a:r>
              <a:rPr lang="en-US" dirty="0" smtClean="0"/>
              <a:t> –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 </a:t>
            </a:r>
            <a:r>
              <a:rPr lang="en-US" dirty="0" err="1" smtClean="0"/>
              <a:t>ovise</a:t>
            </a:r>
            <a:r>
              <a:rPr lang="en-US" dirty="0" smtClean="0"/>
              <a:t> o </a:t>
            </a:r>
            <a:r>
              <a:rPr lang="en-US" dirty="0" err="1" smtClean="0"/>
              <a:t>fondovima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inozemstva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same ne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generirati</a:t>
            </a:r>
            <a:r>
              <a:rPr lang="en-US" dirty="0" smtClean="0"/>
              <a:t> </a:t>
            </a:r>
            <a:r>
              <a:rPr lang="en-US" dirty="0" err="1" smtClean="0"/>
              <a:t>dovoljnu</a:t>
            </a:r>
            <a:r>
              <a:rPr lang="en-US" dirty="0" smtClean="0"/>
              <a:t> </a:t>
            </a:r>
            <a:r>
              <a:rPr lang="en-US" dirty="0" err="1" smtClean="0"/>
              <a:t>štednju</a:t>
            </a:r>
            <a:r>
              <a:rPr lang="en-US" dirty="0" smtClean="0"/>
              <a:t> </a:t>
            </a:r>
            <a:r>
              <a:rPr lang="en-US" dirty="0" err="1" smtClean="0"/>
              <a:t>potrebnu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endParaRPr lang="en-US" dirty="0" smtClean="0"/>
          </a:p>
          <a:p>
            <a:r>
              <a:rPr lang="en-US" dirty="0" smtClean="0"/>
              <a:t>1980-ih </a:t>
            </a:r>
            <a:r>
              <a:rPr lang="en-US" dirty="0" err="1" smtClean="0"/>
              <a:t>došlo</a:t>
            </a:r>
            <a:r>
              <a:rPr lang="en-US" dirty="0" smtClean="0"/>
              <a:t> je do </a:t>
            </a:r>
            <a:r>
              <a:rPr lang="en-US" dirty="0" err="1" smtClean="0"/>
              <a:t>usporavanja</a:t>
            </a:r>
            <a:r>
              <a:rPr lang="en-US" dirty="0" smtClean="0"/>
              <a:t> </a:t>
            </a:r>
            <a:r>
              <a:rPr lang="en-US" dirty="0" err="1" smtClean="0"/>
              <a:t>svjetskog</a:t>
            </a:r>
            <a:r>
              <a:rPr lang="en-US" dirty="0" smtClean="0"/>
              <a:t> </a:t>
            </a:r>
            <a:r>
              <a:rPr lang="en-US" dirty="0" err="1" smtClean="0"/>
              <a:t>gospodarstva</a:t>
            </a:r>
            <a:r>
              <a:rPr lang="en-US" dirty="0" smtClean="0"/>
              <a:t> i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kamatnjaka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financijskim</a:t>
            </a:r>
            <a:r>
              <a:rPr lang="en-US" dirty="0" smtClean="0"/>
              <a:t> </a:t>
            </a:r>
            <a:r>
              <a:rPr lang="en-US" dirty="0" err="1" smtClean="0"/>
              <a:t>tržištima</a:t>
            </a:r>
            <a:r>
              <a:rPr lang="en-US" dirty="0" smtClean="0"/>
              <a:t> – </a:t>
            </a:r>
            <a:r>
              <a:rPr lang="en-US" dirty="0" err="1" smtClean="0"/>
              <a:t>brojne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 </a:t>
            </a:r>
            <a:r>
              <a:rPr lang="en-US" dirty="0" err="1" smtClean="0"/>
              <a:t>padaju</a:t>
            </a:r>
            <a:r>
              <a:rPr lang="en-US" dirty="0" smtClean="0"/>
              <a:t> u </a:t>
            </a:r>
            <a:r>
              <a:rPr lang="en-US" dirty="0" err="1" smtClean="0"/>
              <a:t>financijsku</a:t>
            </a:r>
            <a:r>
              <a:rPr lang="en-US" dirty="0" smtClean="0"/>
              <a:t> </a:t>
            </a:r>
            <a:r>
              <a:rPr lang="en-US" dirty="0" err="1" smtClean="0"/>
              <a:t>krizu</a:t>
            </a:r>
            <a:r>
              <a:rPr lang="en-US" dirty="0" smtClean="0"/>
              <a:t> (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Latinske</a:t>
            </a:r>
            <a:r>
              <a:rPr lang="en-US" dirty="0" smtClean="0"/>
              <a:t> </a:t>
            </a:r>
            <a:r>
              <a:rPr lang="en-US" dirty="0" err="1" smtClean="0"/>
              <a:t>Amerike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538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err="1" smtClean="0"/>
              <a:t>Tehnologija</a:t>
            </a:r>
            <a:r>
              <a:rPr lang="en-US" dirty="0" smtClean="0"/>
              <a:t> – </a:t>
            </a:r>
            <a:r>
              <a:rPr lang="en-US" dirty="0" err="1" smtClean="0"/>
              <a:t>tehnolo</a:t>
            </a:r>
            <a:r>
              <a:rPr lang="en-US" dirty="0" err="1" smtClean="0"/>
              <a:t>ška</a:t>
            </a:r>
            <a:r>
              <a:rPr lang="en-US" dirty="0" smtClean="0"/>
              <a:t> </a:t>
            </a:r>
            <a:r>
              <a:rPr lang="en-US" dirty="0" err="1" smtClean="0"/>
              <a:t>zaostalost</a:t>
            </a:r>
            <a:r>
              <a:rPr lang="en-US" dirty="0" smtClean="0"/>
              <a:t> </a:t>
            </a:r>
            <a:r>
              <a:rPr lang="en-US" dirty="0" err="1" smtClean="0"/>
              <a:t>veliki</a:t>
            </a:r>
            <a:r>
              <a:rPr lang="en-US" dirty="0" smtClean="0"/>
              <a:t> je problem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, </a:t>
            </a:r>
            <a:r>
              <a:rPr lang="en-US" dirty="0" err="1" smtClean="0"/>
              <a:t>međutim</a:t>
            </a:r>
            <a:r>
              <a:rPr lang="en-US" dirty="0" smtClean="0"/>
              <a:t>, </a:t>
            </a:r>
            <a:r>
              <a:rPr lang="en-US" dirty="0" err="1" smtClean="0"/>
              <a:t>pokazalo</a:t>
            </a:r>
            <a:r>
              <a:rPr lang="en-US" dirty="0" smtClean="0"/>
              <a:t> se da one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koristi</a:t>
            </a:r>
            <a:r>
              <a:rPr lang="en-US" dirty="0" smtClean="0"/>
              <a:t> od </a:t>
            </a:r>
            <a:r>
              <a:rPr lang="en-US" dirty="0" err="1" smtClean="0"/>
              <a:t>oponašanja</a:t>
            </a:r>
            <a:r>
              <a:rPr lang="en-US" dirty="0" smtClean="0"/>
              <a:t> </a:t>
            </a:r>
            <a:r>
              <a:rPr lang="en-US" dirty="0" err="1" smtClean="0"/>
              <a:t>tehnologije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razvijenih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(Japan, </a:t>
            </a:r>
            <a:r>
              <a:rPr lang="en-US" dirty="0" err="1" smtClean="0"/>
              <a:t>Južna</a:t>
            </a:r>
            <a:r>
              <a:rPr lang="en-US" dirty="0" smtClean="0"/>
              <a:t> </a:t>
            </a:r>
            <a:r>
              <a:rPr lang="en-US" dirty="0" err="1" smtClean="0"/>
              <a:t>Koreja</a:t>
            </a:r>
            <a:r>
              <a:rPr lang="en-US" dirty="0" smtClean="0"/>
              <a:t>, Kina)</a:t>
            </a:r>
          </a:p>
          <a:p>
            <a:r>
              <a:rPr lang="en-US" dirty="0" err="1" smtClean="0"/>
              <a:t>Povoljna</a:t>
            </a:r>
            <a:r>
              <a:rPr lang="en-US" dirty="0" smtClean="0"/>
              <a:t> </a:t>
            </a:r>
            <a:r>
              <a:rPr lang="en-US" dirty="0" err="1" smtClean="0"/>
              <a:t>poduzetni</a:t>
            </a:r>
            <a:r>
              <a:rPr lang="en-US" dirty="0" err="1" smtClean="0"/>
              <a:t>čka</a:t>
            </a:r>
            <a:r>
              <a:rPr lang="en-US" dirty="0" smtClean="0"/>
              <a:t> </a:t>
            </a:r>
            <a:r>
              <a:rPr lang="en-US" dirty="0" err="1" smtClean="0"/>
              <a:t>klima</a:t>
            </a:r>
            <a:r>
              <a:rPr lang="en-US" dirty="0" smtClean="0"/>
              <a:t> </a:t>
            </a:r>
            <a:r>
              <a:rPr lang="en-US" dirty="0" err="1" smtClean="0"/>
              <a:t>zahtijeva</a:t>
            </a:r>
            <a:r>
              <a:rPr lang="en-US" dirty="0" smtClean="0"/>
              <a:t> </a:t>
            </a:r>
            <a:r>
              <a:rPr lang="en-US" dirty="0" err="1" smtClean="0"/>
              <a:t>sre</a:t>
            </a:r>
            <a:r>
              <a:rPr lang="en-US" dirty="0" err="1" smtClean="0"/>
              <a:t>đen</a:t>
            </a:r>
            <a:r>
              <a:rPr lang="en-US" dirty="0" smtClean="0"/>
              <a:t> </a:t>
            </a:r>
            <a:r>
              <a:rPr lang="en-US" dirty="0" err="1" smtClean="0"/>
              <a:t>pravni</a:t>
            </a:r>
            <a:r>
              <a:rPr lang="en-US" dirty="0" smtClean="0"/>
              <a:t> </a:t>
            </a:r>
            <a:r>
              <a:rPr lang="en-US" dirty="0" err="1" smtClean="0"/>
              <a:t>sustav</a:t>
            </a:r>
            <a:r>
              <a:rPr lang="en-US" dirty="0" smtClean="0"/>
              <a:t>, </a:t>
            </a:r>
            <a:r>
              <a:rPr lang="en-US" dirty="0" err="1" smtClean="0"/>
              <a:t>za</a:t>
            </a:r>
            <a:r>
              <a:rPr lang="en-US" dirty="0" err="1" smtClean="0"/>
              <a:t>štitu</a:t>
            </a:r>
            <a:r>
              <a:rPr lang="en-US" dirty="0" smtClean="0"/>
              <a:t> </a:t>
            </a:r>
            <a:r>
              <a:rPr lang="en-US" dirty="0" err="1" smtClean="0"/>
              <a:t>vlasničkih</a:t>
            </a:r>
            <a:r>
              <a:rPr lang="en-US" dirty="0" smtClean="0"/>
              <a:t> </a:t>
            </a:r>
            <a:r>
              <a:rPr lang="en-US" dirty="0" err="1" smtClean="0"/>
              <a:t>prava</a:t>
            </a:r>
            <a:r>
              <a:rPr lang="en-US" dirty="0" smtClean="0"/>
              <a:t>, </a:t>
            </a:r>
            <a:r>
              <a:rPr lang="en-US" dirty="0" err="1" smtClean="0"/>
              <a:t>jasna</a:t>
            </a:r>
            <a:r>
              <a:rPr lang="en-US" dirty="0" smtClean="0"/>
              <a:t> </a:t>
            </a:r>
            <a:r>
              <a:rPr lang="en-US" dirty="0" err="1" smtClean="0"/>
              <a:t>porezna</a:t>
            </a:r>
            <a:r>
              <a:rPr lang="en-US" dirty="0" smtClean="0"/>
              <a:t> </a:t>
            </a:r>
            <a:r>
              <a:rPr lang="en-US" dirty="0" err="1" smtClean="0"/>
              <a:t>pravila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iskorijevanje</a:t>
            </a:r>
            <a:r>
              <a:rPr lang="en-US" dirty="0" smtClean="0"/>
              <a:t> </a:t>
            </a:r>
            <a:r>
              <a:rPr lang="en-US" dirty="0" err="1" smtClean="0"/>
              <a:t>korupcije</a:t>
            </a:r>
            <a:r>
              <a:rPr lang="en-US" dirty="0" smtClean="0"/>
              <a:t> (</a:t>
            </a:r>
            <a:r>
              <a:rPr lang="en-US" dirty="0" err="1" smtClean="0"/>
              <a:t>korištenje</a:t>
            </a:r>
            <a:r>
              <a:rPr lang="en-US" dirty="0" smtClean="0"/>
              <a:t> </a:t>
            </a:r>
            <a:r>
              <a:rPr lang="en-US" dirty="0" err="1" smtClean="0"/>
              <a:t>položaja</a:t>
            </a:r>
            <a:r>
              <a:rPr lang="en-US" dirty="0" smtClean="0"/>
              <a:t>, </a:t>
            </a:r>
            <a:r>
              <a:rPr lang="en-US" dirty="0" err="1" smtClean="0"/>
              <a:t>nepotizam</a:t>
            </a:r>
            <a:r>
              <a:rPr lang="en-US" dirty="0" smtClean="0"/>
              <a:t>, </a:t>
            </a:r>
            <a:r>
              <a:rPr lang="en-US" dirty="0" err="1" smtClean="0"/>
              <a:t>mito</a:t>
            </a:r>
            <a:r>
              <a:rPr lang="en-US" dirty="0" smtClean="0"/>
              <a:t>, </a:t>
            </a:r>
            <a:r>
              <a:rPr lang="en-US" dirty="0" err="1" smtClean="0"/>
              <a:t>utaje</a:t>
            </a:r>
            <a:r>
              <a:rPr lang="en-US" dirty="0" smtClean="0"/>
              <a:t> </a:t>
            </a:r>
            <a:r>
              <a:rPr lang="en-US" dirty="0" err="1" smtClean="0"/>
              <a:t>poreza</a:t>
            </a:r>
            <a:r>
              <a:rPr lang="en-US" dirty="0" smtClean="0"/>
              <a:t>, </a:t>
            </a:r>
            <a:r>
              <a:rPr lang="en-US" dirty="0" err="1" smtClean="0"/>
              <a:t>pronevjere</a:t>
            </a:r>
            <a:r>
              <a:rPr lang="en-US" dirty="0" smtClean="0"/>
              <a:t>)</a:t>
            </a:r>
          </a:p>
          <a:p>
            <a:r>
              <a:rPr lang="en-US" u="sng" dirty="0" err="1" smtClean="0"/>
              <a:t>Začarani</a:t>
            </a:r>
            <a:r>
              <a:rPr lang="en-US" u="sng" dirty="0" smtClean="0"/>
              <a:t> </a:t>
            </a:r>
            <a:r>
              <a:rPr lang="en-US" u="sng" dirty="0" err="1" smtClean="0"/>
              <a:t>krug</a:t>
            </a:r>
            <a:r>
              <a:rPr lang="en-US" u="sng" dirty="0" smtClean="0"/>
              <a:t> </a:t>
            </a:r>
            <a:r>
              <a:rPr lang="en-US" u="sng" dirty="0" err="1" smtClean="0"/>
              <a:t>siromaštva</a:t>
            </a:r>
            <a:r>
              <a:rPr lang="en-US" dirty="0" smtClean="0"/>
              <a:t> – </a:t>
            </a:r>
            <a:r>
              <a:rPr lang="en-US" dirty="0" err="1" smtClean="0"/>
              <a:t>jedna</a:t>
            </a:r>
            <a:r>
              <a:rPr lang="en-US" dirty="0" smtClean="0"/>
              <a:t> </a:t>
            </a:r>
            <a:r>
              <a:rPr lang="en-US" dirty="0" err="1" smtClean="0"/>
              <a:t>prepreka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pojačava</a:t>
            </a:r>
            <a:r>
              <a:rPr lang="en-US" dirty="0" smtClean="0"/>
              <a:t>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prepreke</a:t>
            </a:r>
            <a:endParaRPr lang="en-US" dirty="0" smtClean="0"/>
          </a:p>
          <a:p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istovremeni</a:t>
            </a:r>
            <a:r>
              <a:rPr lang="en-US" dirty="0" smtClean="0"/>
              <a:t> </a:t>
            </a:r>
            <a:r>
              <a:rPr lang="en-US" dirty="0" err="1" smtClean="0"/>
              <a:t>potezi</a:t>
            </a:r>
            <a:r>
              <a:rPr lang="en-US" dirty="0" smtClean="0"/>
              <a:t> </a:t>
            </a:r>
            <a:r>
              <a:rPr lang="en-US" dirty="0" err="1" smtClean="0"/>
              <a:t>kojima</a:t>
            </a:r>
            <a:r>
              <a:rPr lang="en-US" dirty="0" smtClean="0"/>
              <a:t> bi se </a:t>
            </a:r>
            <a:r>
              <a:rPr lang="en-US" dirty="0" err="1" smtClean="0"/>
              <a:t>unaprijedilo</a:t>
            </a:r>
            <a:r>
              <a:rPr lang="en-US" dirty="0" smtClean="0"/>
              <a:t> </a:t>
            </a:r>
            <a:r>
              <a:rPr lang="en-US" dirty="0" err="1" smtClean="0"/>
              <a:t>zdravlje</a:t>
            </a:r>
            <a:r>
              <a:rPr lang="en-US" dirty="0" smtClean="0"/>
              <a:t> i </a:t>
            </a:r>
            <a:r>
              <a:rPr lang="en-US" dirty="0" err="1" smtClean="0"/>
              <a:t>obrazovanje</a:t>
            </a:r>
            <a:r>
              <a:rPr lang="en-US" dirty="0" smtClean="0"/>
              <a:t>, </a:t>
            </a:r>
            <a:r>
              <a:rPr lang="en-US" dirty="0" err="1" smtClean="0"/>
              <a:t>poboljšala</a:t>
            </a:r>
            <a:r>
              <a:rPr lang="en-US" dirty="0" smtClean="0"/>
              <a:t> </a:t>
            </a:r>
            <a:r>
              <a:rPr lang="en-US" dirty="0" err="1" smtClean="0"/>
              <a:t>stručnost</a:t>
            </a:r>
            <a:r>
              <a:rPr lang="en-US" dirty="0" smtClean="0"/>
              <a:t>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r>
              <a:rPr lang="en-US" dirty="0" smtClean="0"/>
              <a:t> i </a:t>
            </a:r>
            <a:r>
              <a:rPr lang="en-US" dirty="0" err="1" smtClean="0"/>
              <a:t>zaustavio</a:t>
            </a:r>
            <a:r>
              <a:rPr lang="en-US" dirty="0" smtClean="0"/>
              <a:t> </a:t>
            </a:r>
            <a:r>
              <a:rPr lang="en-US" dirty="0" err="1" smtClean="0"/>
              <a:t>brzi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stanovništva</a:t>
            </a:r>
            <a:r>
              <a:rPr lang="en-US" dirty="0" smtClean="0"/>
              <a:t>,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prekinuti</a:t>
            </a:r>
            <a:r>
              <a:rPr lang="en-US" dirty="0" smtClean="0"/>
              <a:t> </a:t>
            </a:r>
            <a:r>
              <a:rPr lang="en-US" dirty="0" err="1" smtClean="0"/>
              <a:t>krug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295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Nabrojane</a:t>
            </a:r>
            <a:r>
              <a:rPr lang="en-US" dirty="0" smtClean="0"/>
              <a:t> </a:t>
            </a:r>
            <a:r>
              <a:rPr lang="en-US" dirty="0" err="1" smtClean="0"/>
              <a:t>prepreke</a:t>
            </a:r>
            <a:r>
              <a:rPr lang="en-US" dirty="0" smtClean="0"/>
              <a:t> </a:t>
            </a:r>
            <a:r>
              <a:rPr lang="en-US" dirty="0" err="1" smtClean="0"/>
              <a:t>mo</a:t>
            </a:r>
            <a:r>
              <a:rPr lang="en-US" dirty="0" err="1" smtClean="0"/>
              <a:t>žemo</a:t>
            </a:r>
            <a:r>
              <a:rPr lang="en-US" dirty="0" smtClean="0"/>
              <a:t> </a:t>
            </a:r>
            <a:r>
              <a:rPr lang="en-US" dirty="0" err="1" smtClean="0"/>
              <a:t>podijeliti</a:t>
            </a:r>
            <a:r>
              <a:rPr lang="en-US" dirty="0" smtClean="0"/>
              <a:t> u </a:t>
            </a:r>
            <a:r>
              <a:rPr lang="en-US" dirty="0" err="1" smtClean="0"/>
              <a:t>dvije</a:t>
            </a:r>
            <a:r>
              <a:rPr lang="en-US" dirty="0" smtClean="0"/>
              <a:t> </a:t>
            </a:r>
            <a:r>
              <a:rPr lang="en-US" dirty="0" err="1" smtClean="0"/>
              <a:t>grupe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r>
              <a:rPr lang="en-US" i="1" dirty="0" err="1" smtClean="0"/>
              <a:t>Ekonomske</a:t>
            </a:r>
            <a:r>
              <a:rPr lang="en-US" i="1" dirty="0" smtClean="0"/>
              <a:t> </a:t>
            </a:r>
            <a:r>
              <a:rPr lang="en-US" i="1" dirty="0" err="1" smtClean="0"/>
              <a:t>prepreke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Ograničen</a:t>
            </a:r>
            <a:r>
              <a:rPr lang="en-US" dirty="0" smtClean="0"/>
              <a:t> </a:t>
            </a:r>
            <a:r>
              <a:rPr lang="en-US" dirty="0" err="1" smtClean="0"/>
              <a:t>pristup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, </a:t>
            </a:r>
            <a:r>
              <a:rPr lang="en-US" dirty="0" err="1" smtClean="0"/>
              <a:t>loša</a:t>
            </a:r>
            <a:r>
              <a:rPr lang="en-US" dirty="0" smtClean="0"/>
              <a:t> </a:t>
            </a:r>
            <a:r>
              <a:rPr lang="en-US" dirty="0" err="1" smtClean="0"/>
              <a:t>infrastruktura</a:t>
            </a:r>
            <a:r>
              <a:rPr lang="en-US" dirty="0" smtClean="0"/>
              <a:t>, </a:t>
            </a:r>
            <a:r>
              <a:rPr lang="en-US" dirty="0" err="1" smtClean="0"/>
              <a:t>tehnološko</a:t>
            </a:r>
            <a:r>
              <a:rPr lang="en-US" dirty="0" smtClean="0"/>
              <a:t> </a:t>
            </a:r>
            <a:r>
              <a:rPr lang="en-US" dirty="0" err="1" smtClean="0"/>
              <a:t>zaostajanje</a:t>
            </a:r>
            <a:r>
              <a:rPr lang="en-US" dirty="0" smtClean="0"/>
              <a:t>, </a:t>
            </a:r>
            <a:r>
              <a:rPr lang="en-US" dirty="0" err="1" smtClean="0"/>
              <a:t>loš</a:t>
            </a:r>
            <a:r>
              <a:rPr lang="en-US" dirty="0" smtClean="0"/>
              <a:t> </a:t>
            </a:r>
            <a:r>
              <a:rPr lang="en-US" dirty="0" err="1" smtClean="0"/>
              <a:t>obrazovni</a:t>
            </a:r>
            <a:r>
              <a:rPr lang="en-US" dirty="0" smtClean="0"/>
              <a:t> i </a:t>
            </a:r>
            <a:r>
              <a:rPr lang="en-US" dirty="0" err="1" smtClean="0"/>
              <a:t>zdravstveni</a:t>
            </a:r>
            <a:r>
              <a:rPr lang="en-US" dirty="0" smtClean="0"/>
              <a:t> </a:t>
            </a:r>
            <a:r>
              <a:rPr lang="en-US" dirty="0" err="1" smtClean="0"/>
              <a:t>sustav</a:t>
            </a:r>
            <a:endParaRPr lang="en-US" dirty="0" smtClean="0"/>
          </a:p>
          <a:p>
            <a:endParaRPr lang="en-US" dirty="0" smtClean="0"/>
          </a:p>
          <a:p>
            <a:r>
              <a:rPr lang="en-US" i="1" dirty="0" err="1" smtClean="0"/>
              <a:t>Političke</a:t>
            </a:r>
            <a:r>
              <a:rPr lang="en-US" i="1" dirty="0" smtClean="0"/>
              <a:t> </a:t>
            </a:r>
            <a:r>
              <a:rPr lang="en-US" i="1" dirty="0" err="1" smtClean="0"/>
              <a:t>prepreke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Problem </a:t>
            </a:r>
            <a:r>
              <a:rPr lang="en-US" dirty="0" err="1" smtClean="0"/>
              <a:t>korupcije</a:t>
            </a:r>
            <a:r>
              <a:rPr lang="en-US" dirty="0" smtClean="0"/>
              <a:t>, </a:t>
            </a:r>
            <a:r>
              <a:rPr lang="en-US" dirty="0" err="1" smtClean="0"/>
              <a:t>nemiri</a:t>
            </a:r>
            <a:r>
              <a:rPr lang="en-US" dirty="0" smtClean="0"/>
              <a:t> i </a:t>
            </a:r>
            <a:r>
              <a:rPr lang="en-US" dirty="0" err="1" smtClean="0"/>
              <a:t>nesigurnost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konflikata</a:t>
            </a:r>
            <a:r>
              <a:rPr lang="en-US" dirty="0" smtClean="0"/>
              <a:t> </a:t>
            </a:r>
            <a:r>
              <a:rPr lang="en-US" dirty="0" err="1" smtClean="0"/>
              <a:t>različitih</a:t>
            </a:r>
            <a:r>
              <a:rPr lang="en-US" dirty="0" smtClean="0"/>
              <a:t> </a:t>
            </a:r>
            <a:r>
              <a:rPr lang="en-US" dirty="0" err="1" smtClean="0"/>
              <a:t>etničkih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vjerskih</a:t>
            </a:r>
            <a:r>
              <a:rPr lang="en-US" dirty="0" smtClean="0"/>
              <a:t> </a:t>
            </a:r>
            <a:r>
              <a:rPr lang="en-US" dirty="0" err="1" smtClean="0"/>
              <a:t>skupina</a:t>
            </a:r>
            <a:r>
              <a:rPr lang="en-US" dirty="0" smtClean="0"/>
              <a:t>, </a:t>
            </a:r>
            <a:r>
              <a:rPr lang="en-US" dirty="0" err="1" smtClean="0"/>
              <a:t>blizina</a:t>
            </a:r>
            <a:r>
              <a:rPr lang="en-US" dirty="0" smtClean="0"/>
              <a:t> </a:t>
            </a:r>
            <a:r>
              <a:rPr lang="en-US" dirty="0" err="1" smtClean="0"/>
              <a:t>konflikte</a:t>
            </a:r>
            <a:r>
              <a:rPr lang="en-US" dirty="0" smtClean="0"/>
              <a:t> </a:t>
            </a:r>
            <a:r>
              <a:rPr lang="en-US" dirty="0" err="1" smtClean="0"/>
              <a:t>susjedne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91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Dileme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oko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ekonomskih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politika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poticanja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rasta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Mo</a:t>
            </a:r>
            <a:r>
              <a:rPr lang="en-US" dirty="0" err="1" smtClean="0"/>
              <a:t>žda</a:t>
            </a:r>
            <a:r>
              <a:rPr lang="en-US" dirty="0" smtClean="0"/>
              <a:t> bi </a:t>
            </a:r>
            <a:r>
              <a:rPr lang="en-US" dirty="0" err="1" smtClean="0"/>
              <a:t>rješavanje</a:t>
            </a:r>
            <a:r>
              <a:rPr lang="en-US" dirty="0" smtClean="0"/>
              <a:t> </a:t>
            </a:r>
            <a:r>
              <a:rPr lang="en-US" dirty="0" err="1" smtClean="0"/>
              <a:t>pitanja</a:t>
            </a:r>
            <a:r>
              <a:rPr lang="en-US" dirty="0" smtClean="0"/>
              <a:t> </a:t>
            </a:r>
            <a:r>
              <a:rPr lang="en-US" dirty="0" err="1" smtClean="0"/>
              <a:t>vlasništva</a:t>
            </a:r>
            <a:r>
              <a:rPr lang="en-US" dirty="0" smtClean="0"/>
              <a:t> </a:t>
            </a:r>
            <a:r>
              <a:rPr lang="en-US" dirty="0" err="1" smtClean="0"/>
              <a:t>nad</a:t>
            </a:r>
            <a:r>
              <a:rPr lang="en-US" dirty="0" smtClean="0"/>
              <a:t> </a:t>
            </a:r>
            <a:r>
              <a:rPr lang="en-US" dirty="0" err="1" smtClean="0"/>
              <a:t>zemljom</a:t>
            </a:r>
            <a:r>
              <a:rPr lang="en-US" dirty="0" smtClean="0"/>
              <a:t>, </a:t>
            </a:r>
            <a:r>
              <a:rPr lang="en-US" dirty="0" err="1" smtClean="0"/>
              <a:t>učinkovito</a:t>
            </a:r>
            <a:r>
              <a:rPr lang="en-US" dirty="0" smtClean="0"/>
              <a:t> i </a:t>
            </a:r>
            <a:r>
              <a:rPr lang="en-US" b="1" dirty="0" err="1" smtClean="0"/>
              <a:t>planirano</a:t>
            </a:r>
            <a:r>
              <a:rPr lang="en-US" b="1" dirty="0" smtClean="0"/>
              <a:t> </a:t>
            </a:r>
            <a:r>
              <a:rPr lang="en-US" b="1" dirty="0" err="1" smtClean="0"/>
              <a:t>iskorištavanje</a:t>
            </a:r>
            <a:r>
              <a:rPr lang="en-US" b="1" dirty="0" smtClean="0"/>
              <a:t> </a:t>
            </a:r>
            <a:r>
              <a:rPr lang="en-US" b="1" dirty="0" err="1" smtClean="0"/>
              <a:t>zemlje</a:t>
            </a:r>
            <a:r>
              <a:rPr lang="en-US" dirty="0" smtClean="0"/>
              <a:t>,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manja</a:t>
            </a:r>
            <a:r>
              <a:rPr lang="en-US" dirty="0" smtClean="0"/>
              <a:t> </a:t>
            </a:r>
            <a:r>
              <a:rPr lang="en-US" dirty="0" err="1" smtClean="0"/>
              <a:t>ulaganja</a:t>
            </a:r>
            <a:r>
              <a:rPr lang="en-US" dirty="0" smtClean="0"/>
              <a:t> </a:t>
            </a:r>
            <a:r>
              <a:rPr lang="en-US" dirty="0" err="1" smtClean="0"/>
              <a:t>rezultiralo</a:t>
            </a:r>
            <a:r>
              <a:rPr lang="en-US" dirty="0" smtClean="0"/>
              <a:t> </a:t>
            </a:r>
            <a:r>
              <a:rPr lang="en-US" dirty="0" err="1" smtClean="0"/>
              <a:t>proizvodnjom</a:t>
            </a:r>
            <a:r>
              <a:rPr lang="en-US" dirty="0" smtClean="0"/>
              <a:t> </a:t>
            </a:r>
            <a:r>
              <a:rPr lang="en-US" dirty="0" err="1" smtClean="0"/>
              <a:t>hrane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potrebe</a:t>
            </a:r>
            <a:r>
              <a:rPr lang="en-US" dirty="0" smtClean="0"/>
              <a:t>, pa </a:t>
            </a:r>
            <a:r>
              <a:rPr lang="en-US" dirty="0" err="1" smtClean="0"/>
              <a:t>čak</a:t>
            </a:r>
            <a:r>
              <a:rPr lang="en-US" dirty="0" smtClean="0"/>
              <a:t> i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izvoz</a:t>
            </a:r>
            <a:r>
              <a:rPr lang="en-US" dirty="0" smtClean="0"/>
              <a:t>, </a:t>
            </a:r>
            <a:r>
              <a:rPr lang="en-US" dirty="0" err="1" smtClean="0"/>
              <a:t>koji</a:t>
            </a:r>
            <a:r>
              <a:rPr lang="en-US" dirty="0" smtClean="0"/>
              <a:t> bi </a:t>
            </a:r>
            <a:r>
              <a:rPr lang="en-US" dirty="0" err="1" smtClean="0"/>
              <a:t>povećao</a:t>
            </a:r>
            <a:r>
              <a:rPr lang="en-US" dirty="0" smtClean="0"/>
              <a:t> </a:t>
            </a:r>
            <a:r>
              <a:rPr lang="en-US" dirty="0" err="1" smtClean="0"/>
              <a:t>ukupne</a:t>
            </a:r>
            <a:r>
              <a:rPr lang="en-US" dirty="0" smtClean="0"/>
              <a:t> </a:t>
            </a:r>
            <a:r>
              <a:rPr lang="en-US" dirty="0" err="1" smtClean="0"/>
              <a:t>dohotke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endParaRPr lang="en-US" dirty="0" smtClean="0"/>
          </a:p>
          <a:p>
            <a:r>
              <a:rPr lang="en-US" dirty="0" err="1" smtClean="0"/>
              <a:t>Treba</a:t>
            </a:r>
            <a:r>
              <a:rPr lang="en-US" dirty="0" smtClean="0"/>
              <a:t> li </a:t>
            </a:r>
            <a:r>
              <a:rPr lang="en-US" dirty="0" err="1" smtClean="0"/>
              <a:t>dr</a:t>
            </a:r>
            <a:r>
              <a:rPr lang="en-US" dirty="0" err="1" smtClean="0"/>
              <a:t>žava</a:t>
            </a:r>
            <a:r>
              <a:rPr lang="en-US" dirty="0" smtClean="0"/>
              <a:t> </a:t>
            </a:r>
            <a:r>
              <a:rPr lang="en-US" dirty="0" err="1" smtClean="0"/>
              <a:t>intervenirati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da se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ostavi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Najveće</a:t>
            </a:r>
            <a:r>
              <a:rPr lang="en-US" dirty="0" smtClean="0"/>
              <a:t> </a:t>
            </a:r>
            <a:r>
              <a:rPr lang="en-US" dirty="0" err="1" smtClean="0"/>
              <a:t>uspjehe</a:t>
            </a:r>
            <a:r>
              <a:rPr lang="en-US" dirty="0" smtClean="0"/>
              <a:t> </a:t>
            </a:r>
            <a:r>
              <a:rPr lang="en-US" dirty="0" err="1" smtClean="0"/>
              <a:t>postižu</a:t>
            </a:r>
            <a:r>
              <a:rPr lang="en-US" dirty="0" smtClean="0"/>
              <a:t> </a:t>
            </a:r>
            <a:r>
              <a:rPr lang="en-US" b="1" dirty="0" err="1" smtClean="0"/>
              <a:t>mješovita</a:t>
            </a:r>
            <a:r>
              <a:rPr lang="en-US" b="1" dirty="0" smtClean="0"/>
              <a:t> </a:t>
            </a:r>
            <a:r>
              <a:rPr lang="en-US" b="1" dirty="0" err="1" smtClean="0"/>
              <a:t>tržišna</a:t>
            </a:r>
            <a:r>
              <a:rPr lang="en-US" b="1" dirty="0" smtClean="0"/>
              <a:t> </a:t>
            </a:r>
            <a:r>
              <a:rPr lang="en-US" b="1" dirty="0" err="1" smtClean="0"/>
              <a:t>gospodarstva</a:t>
            </a:r>
            <a:r>
              <a:rPr lang="en-US" dirty="0" smtClean="0"/>
              <a:t> – </a:t>
            </a:r>
            <a:r>
              <a:rPr lang="en-US" dirty="0" err="1" smtClean="0"/>
              <a:t>odluke</a:t>
            </a:r>
            <a:r>
              <a:rPr lang="en-US" dirty="0" smtClean="0"/>
              <a:t> se </a:t>
            </a:r>
            <a:r>
              <a:rPr lang="en-US" dirty="0" err="1" smtClean="0"/>
              <a:t>donose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a </a:t>
            </a:r>
            <a:r>
              <a:rPr lang="en-US" dirty="0" err="1" smtClean="0"/>
              <a:t>država</a:t>
            </a:r>
            <a:r>
              <a:rPr lang="en-US" dirty="0" smtClean="0"/>
              <a:t> </a:t>
            </a:r>
            <a:r>
              <a:rPr lang="en-US" dirty="0" err="1" smtClean="0"/>
              <a:t>osigurava</a:t>
            </a:r>
            <a:r>
              <a:rPr lang="en-US" dirty="0" smtClean="0"/>
              <a:t> </a:t>
            </a:r>
            <a:r>
              <a:rPr lang="en-US" dirty="0" err="1" smtClean="0"/>
              <a:t>stabilan</a:t>
            </a:r>
            <a:r>
              <a:rPr lang="en-US" dirty="0" smtClean="0"/>
              <a:t> </a:t>
            </a:r>
            <a:r>
              <a:rPr lang="en-US" dirty="0" err="1" smtClean="0"/>
              <a:t>pravni</a:t>
            </a:r>
            <a:r>
              <a:rPr lang="en-US" dirty="0" smtClean="0"/>
              <a:t> </a:t>
            </a:r>
            <a:r>
              <a:rPr lang="en-US" dirty="0" err="1" smtClean="0"/>
              <a:t>okvir</a:t>
            </a:r>
            <a:r>
              <a:rPr lang="en-US" dirty="0" smtClean="0"/>
              <a:t> (Hong Kong, J. </a:t>
            </a:r>
            <a:r>
              <a:rPr lang="en-US" dirty="0" err="1" smtClean="0"/>
              <a:t>Koreja</a:t>
            </a:r>
            <a:r>
              <a:rPr lang="en-US" dirty="0" smtClean="0"/>
              <a:t>, </a:t>
            </a:r>
            <a:r>
              <a:rPr lang="en-US" dirty="0" err="1" smtClean="0"/>
              <a:t>Singapur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Otvorenost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r>
              <a:rPr lang="en-US" dirty="0" smtClean="0"/>
              <a:t> </a:t>
            </a:r>
            <a:r>
              <a:rPr lang="en-US" dirty="0" err="1" smtClean="0"/>
              <a:t>omogućava</a:t>
            </a:r>
            <a:r>
              <a:rPr lang="en-US" dirty="0" smtClean="0"/>
              <a:t> </a:t>
            </a:r>
            <a:r>
              <a:rPr lang="en-US" dirty="0" err="1" smtClean="0"/>
              <a:t>lakši</a:t>
            </a:r>
            <a:r>
              <a:rPr lang="en-US" dirty="0" smtClean="0"/>
              <a:t> transfer </a:t>
            </a:r>
            <a:r>
              <a:rPr lang="en-US" dirty="0" err="1" smtClean="0"/>
              <a:t>roba</a:t>
            </a:r>
            <a:r>
              <a:rPr lang="en-US" dirty="0" smtClean="0"/>
              <a:t>, </a:t>
            </a:r>
            <a:r>
              <a:rPr lang="en-US" dirty="0" err="1" smtClean="0"/>
              <a:t>ljudi</a:t>
            </a:r>
            <a:r>
              <a:rPr lang="en-US" dirty="0" smtClean="0"/>
              <a:t>, </a:t>
            </a:r>
            <a:r>
              <a:rPr lang="en-US" dirty="0" err="1" smtClean="0"/>
              <a:t>kapitala</a:t>
            </a:r>
            <a:r>
              <a:rPr lang="en-US" dirty="0" smtClean="0"/>
              <a:t> i </a:t>
            </a:r>
            <a:r>
              <a:rPr lang="en-US" dirty="0" err="1" smtClean="0"/>
              <a:t>tehnologije</a:t>
            </a:r>
            <a:r>
              <a:rPr lang="en-US" dirty="0" smtClean="0"/>
              <a:t>, </a:t>
            </a:r>
            <a:r>
              <a:rPr lang="en-US" dirty="0" err="1" smtClean="0"/>
              <a:t>čime</a:t>
            </a:r>
            <a:r>
              <a:rPr lang="en-US" dirty="0" smtClean="0"/>
              <a:t> se </a:t>
            </a:r>
            <a:r>
              <a:rPr lang="en-US" dirty="0" err="1" smtClean="0"/>
              <a:t>povećava</a:t>
            </a:r>
            <a:r>
              <a:rPr lang="en-US" dirty="0" smtClean="0"/>
              <a:t> </a:t>
            </a:r>
            <a:r>
              <a:rPr lang="en-US" dirty="0" err="1" smtClean="0"/>
              <a:t>produktivnost</a:t>
            </a:r>
            <a:r>
              <a:rPr lang="en-US" dirty="0" smtClean="0"/>
              <a:t> i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ekonomski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12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Suvremeni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pogledi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ekonomski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razvoj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>
                <a:solidFill>
                  <a:srgbClr val="FF0000"/>
                </a:solidFill>
              </a:rPr>
              <a:t>Max Weber</a:t>
            </a:r>
            <a:r>
              <a:rPr lang="en-US" dirty="0" smtClean="0"/>
              <a:t> – </a:t>
            </a:r>
            <a:r>
              <a:rPr lang="en-US" dirty="0" err="1" smtClean="0"/>
              <a:t>protestantska</a:t>
            </a:r>
            <a:r>
              <a:rPr lang="en-US" dirty="0" smtClean="0"/>
              <a:t> </a:t>
            </a:r>
            <a:r>
              <a:rPr lang="en-US" dirty="0" err="1" smtClean="0"/>
              <a:t>etika</a:t>
            </a:r>
            <a:r>
              <a:rPr lang="en-US" dirty="0" smtClean="0"/>
              <a:t> – </a:t>
            </a:r>
            <a:r>
              <a:rPr lang="en-US" dirty="0" err="1" smtClean="0"/>
              <a:t>inzistira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err="1" smtClean="0"/>
              <a:t>škom</a:t>
            </a:r>
            <a:r>
              <a:rPr lang="en-US" dirty="0" smtClean="0"/>
              <a:t> </a:t>
            </a:r>
            <a:r>
              <a:rPr lang="en-US" dirty="0" err="1" smtClean="0"/>
              <a:t>radu</a:t>
            </a:r>
            <a:r>
              <a:rPr lang="en-US" dirty="0" smtClean="0"/>
              <a:t> i </a:t>
            </a:r>
            <a:r>
              <a:rPr lang="en-US" dirty="0" err="1" smtClean="0"/>
              <a:t>štedljivosti</a:t>
            </a:r>
            <a:r>
              <a:rPr lang="en-US" dirty="0" smtClean="0"/>
              <a:t> </a:t>
            </a:r>
            <a:r>
              <a:rPr lang="en-US" dirty="0" err="1" smtClean="0"/>
              <a:t>svakog</a:t>
            </a:r>
            <a:r>
              <a:rPr lang="en-US" dirty="0" smtClean="0"/>
              <a:t> </a:t>
            </a:r>
            <a:r>
              <a:rPr lang="en-US" dirty="0" err="1" smtClean="0"/>
              <a:t>pojedinca</a:t>
            </a:r>
            <a:endParaRPr lang="en-US" dirty="0" smtClean="0"/>
          </a:p>
          <a:p>
            <a:r>
              <a:rPr lang="en-US" b="1" dirty="0" err="1" smtClean="0">
                <a:solidFill>
                  <a:srgbClr val="FF0000"/>
                </a:solidFill>
              </a:rPr>
              <a:t>Mancur</a:t>
            </a:r>
            <a:r>
              <a:rPr lang="en-US" b="1" dirty="0" smtClean="0">
                <a:solidFill>
                  <a:srgbClr val="FF0000"/>
                </a:solidFill>
              </a:rPr>
              <a:t> Olson</a:t>
            </a:r>
            <a:r>
              <a:rPr lang="en-US" dirty="0" smtClean="0"/>
              <a:t> –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stagniraju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razne</a:t>
            </a:r>
            <a:r>
              <a:rPr lang="en-US" dirty="0" smtClean="0"/>
              <a:t> </a:t>
            </a:r>
            <a:r>
              <a:rPr lang="en-US" dirty="0" err="1" smtClean="0"/>
              <a:t>interesne</a:t>
            </a:r>
            <a:r>
              <a:rPr lang="en-US" dirty="0" smtClean="0"/>
              <a:t> </a:t>
            </a:r>
            <a:r>
              <a:rPr lang="en-US" dirty="0" err="1" smtClean="0"/>
              <a:t>skupine</a:t>
            </a:r>
            <a:r>
              <a:rPr lang="en-US" dirty="0" smtClean="0"/>
              <a:t> </a:t>
            </a:r>
            <a:r>
              <a:rPr lang="en-US" dirty="0" err="1" smtClean="0"/>
              <a:t>sprečavaju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i </a:t>
            </a:r>
            <a:r>
              <a:rPr lang="en-US" dirty="0" err="1" smtClean="0"/>
              <a:t>društvene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endParaRPr lang="en-US" dirty="0" smtClean="0"/>
          </a:p>
          <a:p>
            <a:r>
              <a:rPr lang="en-US" u="sng" dirty="0" err="1" smtClean="0"/>
              <a:t>Suvremeni</a:t>
            </a:r>
            <a:r>
              <a:rPr lang="en-US" u="sng" dirty="0" smtClean="0"/>
              <a:t> </a:t>
            </a:r>
            <a:r>
              <a:rPr lang="en-US" u="sng" dirty="0" err="1" smtClean="0"/>
              <a:t>pogledi</a:t>
            </a:r>
            <a:r>
              <a:rPr lang="en-US" dirty="0" smtClean="0"/>
              <a:t>:</a:t>
            </a:r>
          </a:p>
          <a:p>
            <a:r>
              <a:rPr lang="en-US" b="1" dirty="0" err="1" smtClean="0">
                <a:solidFill>
                  <a:schemeClr val="tx1"/>
                </a:solidFill>
              </a:rPr>
              <a:t>Rostow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– </a:t>
            </a:r>
            <a:r>
              <a:rPr lang="en-US" i="1" dirty="0" err="1" smtClean="0"/>
              <a:t>teorija</a:t>
            </a:r>
            <a:r>
              <a:rPr lang="en-US" i="1" dirty="0" smtClean="0"/>
              <a:t> </a:t>
            </a:r>
            <a:r>
              <a:rPr lang="en-US" i="1" dirty="0" err="1" smtClean="0"/>
              <a:t>uzleta</a:t>
            </a:r>
            <a:r>
              <a:rPr lang="en-US" dirty="0" smtClean="0"/>
              <a:t> - </a:t>
            </a:r>
            <a:r>
              <a:rPr lang="en-US" dirty="0" err="1" smtClean="0"/>
              <a:t>ekonomski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pokrenuti</a:t>
            </a:r>
            <a:r>
              <a:rPr lang="en-US" dirty="0" smtClean="0"/>
              <a:t> </a:t>
            </a:r>
            <a:r>
              <a:rPr lang="en-US" dirty="0" err="1" smtClean="0"/>
              <a:t>sektori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najbržu</a:t>
            </a:r>
            <a:r>
              <a:rPr lang="en-US" dirty="0" smtClean="0"/>
              <a:t> </a:t>
            </a:r>
            <a:r>
              <a:rPr lang="en-US" dirty="0" err="1" smtClean="0"/>
              <a:t>ekspanziju</a:t>
            </a:r>
            <a:r>
              <a:rPr lang="en-US" dirty="0" smtClean="0"/>
              <a:t> i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izvozno</a:t>
            </a:r>
            <a:r>
              <a:rPr lang="en-US" dirty="0" smtClean="0"/>
              <a:t> </a:t>
            </a:r>
            <a:r>
              <a:rPr lang="en-US" dirty="0" err="1" smtClean="0"/>
              <a:t>orijentirani</a:t>
            </a:r>
            <a:endParaRPr lang="en-US" dirty="0" smtClean="0"/>
          </a:p>
          <a:p>
            <a:r>
              <a:rPr lang="en-US" dirty="0" err="1" smtClean="0"/>
              <a:t>Jednom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pokrene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tih</a:t>
            </a:r>
            <a:r>
              <a:rPr lang="en-US" dirty="0" smtClean="0"/>
              <a:t> </a:t>
            </a:r>
            <a:r>
              <a:rPr lang="en-US" dirty="0" err="1" smtClean="0"/>
              <a:t>sektora</a:t>
            </a:r>
            <a:r>
              <a:rPr lang="en-US" dirty="0" smtClean="0"/>
              <a:t>, </a:t>
            </a:r>
            <a:r>
              <a:rPr lang="en-US" dirty="0" err="1" smtClean="0"/>
              <a:t>pokreće</a:t>
            </a:r>
            <a:r>
              <a:rPr lang="en-US" dirty="0" smtClean="0"/>
              <a:t> se </a:t>
            </a:r>
            <a:r>
              <a:rPr lang="en-US" i="1" dirty="0" err="1" smtClean="0"/>
              <a:t>samopodržavajući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803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Gerschenkron</a:t>
            </a:r>
            <a:r>
              <a:rPr lang="en-US" dirty="0" smtClean="0"/>
              <a:t> – </a:t>
            </a:r>
            <a:r>
              <a:rPr lang="en-US" i="1" dirty="0" err="1" smtClean="0"/>
              <a:t>hipoteza</a:t>
            </a:r>
            <a:r>
              <a:rPr lang="en-US" i="1" dirty="0" smtClean="0"/>
              <a:t> </a:t>
            </a:r>
            <a:r>
              <a:rPr lang="en-US" i="1" dirty="0" err="1" smtClean="0"/>
              <a:t>konvergencije</a:t>
            </a:r>
            <a:r>
              <a:rPr lang="en-US" dirty="0" smtClean="0"/>
              <a:t> – </a:t>
            </a:r>
            <a:r>
              <a:rPr lang="en-US" dirty="0" err="1" smtClean="0"/>
              <a:t>br</a:t>
            </a:r>
            <a:r>
              <a:rPr lang="en-US" dirty="0" err="1" smtClean="0"/>
              <a:t>ži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postiže</a:t>
            </a:r>
            <a:r>
              <a:rPr lang="en-US" dirty="0" smtClean="0"/>
              <a:t> se </a:t>
            </a:r>
            <a:r>
              <a:rPr lang="en-US" dirty="0" err="1" smtClean="0"/>
              <a:t>oponašanjem</a:t>
            </a:r>
            <a:r>
              <a:rPr lang="en-US" dirty="0" smtClean="0"/>
              <a:t> </a:t>
            </a:r>
            <a:r>
              <a:rPr lang="en-US" dirty="0" err="1" smtClean="0"/>
              <a:t>tehnologije</a:t>
            </a:r>
            <a:r>
              <a:rPr lang="en-US" dirty="0" smtClean="0"/>
              <a:t> </a:t>
            </a:r>
            <a:r>
              <a:rPr lang="en-US" dirty="0" err="1" smtClean="0"/>
              <a:t>razvijenih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(</a:t>
            </a:r>
            <a:r>
              <a:rPr lang="en-US" dirty="0" err="1" smtClean="0"/>
              <a:t>razlike</a:t>
            </a:r>
            <a:r>
              <a:rPr lang="en-US" dirty="0" smtClean="0"/>
              <a:t> </a:t>
            </a:r>
            <a:r>
              <a:rPr lang="en-US" dirty="0" err="1" smtClean="0"/>
              <a:t>imeđu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i </a:t>
            </a:r>
            <a:r>
              <a:rPr lang="en-US" dirty="0" err="1" smtClean="0"/>
              <a:t>manje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Kuznets</a:t>
            </a:r>
            <a:r>
              <a:rPr lang="en-US" dirty="0" smtClean="0"/>
              <a:t> – </a:t>
            </a:r>
            <a:r>
              <a:rPr lang="en-US" i="1" dirty="0" err="1" smtClean="0"/>
              <a:t>hipoteza</a:t>
            </a:r>
            <a:r>
              <a:rPr lang="en-US" i="1" dirty="0" smtClean="0"/>
              <a:t> o </a:t>
            </a:r>
            <a:r>
              <a:rPr lang="en-US" i="1" dirty="0" err="1" smtClean="0"/>
              <a:t>uravnote</a:t>
            </a:r>
            <a:r>
              <a:rPr lang="en-US" i="1" dirty="0" err="1" smtClean="0"/>
              <a:t>ženom</a:t>
            </a:r>
            <a:r>
              <a:rPr lang="en-US" i="1" dirty="0" smtClean="0"/>
              <a:t> </a:t>
            </a:r>
            <a:r>
              <a:rPr lang="en-US" i="1" dirty="0" err="1" smtClean="0"/>
              <a:t>rastu</a:t>
            </a:r>
            <a:r>
              <a:rPr lang="en-US" dirty="0" smtClean="0"/>
              <a:t> – </a:t>
            </a:r>
            <a:r>
              <a:rPr lang="en-US" dirty="0" err="1" smtClean="0"/>
              <a:t>ekonomski</a:t>
            </a:r>
            <a:r>
              <a:rPr lang="en-US" dirty="0" smtClean="0"/>
              <a:t> je </a:t>
            </a:r>
            <a:r>
              <a:rPr lang="en-US" dirty="0" err="1" smtClean="0"/>
              <a:t>razvoj</a:t>
            </a:r>
            <a:r>
              <a:rPr lang="en-US" dirty="0" smtClean="0"/>
              <a:t> </a:t>
            </a:r>
            <a:r>
              <a:rPr lang="en-US" dirty="0" err="1" smtClean="0"/>
              <a:t>ravnomjeran</a:t>
            </a:r>
            <a:r>
              <a:rPr lang="en-US" dirty="0" smtClean="0"/>
              <a:t> i </a:t>
            </a:r>
            <a:r>
              <a:rPr lang="en-US" dirty="0" err="1" smtClean="0"/>
              <a:t>uravnotežen</a:t>
            </a:r>
            <a:r>
              <a:rPr lang="en-US" dirty="0" smtClean="0"/>
              <a:t> </a:t>
            </a:r>
            <a:r>
              <a:rPr lang="en-US" dirty="0" err="1" smtClean="0"/>
              <a:t>me</a:t>
            </a:r>
            <a:r>
              <a:rPr lang="en-US" dirty="0" err="1" smtClean="0"/>
              <a:t>đu</a:t>
            </a:r>
            <a:r>
              <a:rPr lang="en-US" dirty="0" smtClean="0"/>
              <a:t> </a:t>
            </a:r>
            <a:r>
              <a:rPr lang="en-US" dirty="0" err="1" smtClean="0"/>
              <a:t>razvijenim</a:t>
            </a:r>
            <a:r>
              <a:rPr lang="en-US" dirty="0" smtClean="0"/>
              <a:t> i </a:t>
            </a:r>
            <a:r>
              <a:rPr lang="en-US" dirty="0" err="1" smtClean="0"/>
              <a:t>zemljama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,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jaz</a:t>
            </a:r>
            <a:r>
              <a:rPr lang="en-US" dirty="0" smtClean="0"/>
              <a:t> </a:t>
            </a:r>
            <a:r>
              <a:rPr lang="en-US" dirty="0" err="1" smtClean="0"/>
              <a:t>ostaje</a:t>
            </a:r>
            <a:r>
              <a:rPr lang="en-US" dirty="0" smtClean="0"/>
              <a:t> </a:t>
            </a:r>
            <a:r>
              <a:rPr lang="en-US" dirty="0" err="1" smtClean="0"/>
              <a:t>nepromijenjen</a:t>
            </a:r>
            <a:endParaRPr lang="en-US" dirty="0" smtClean="0"/>
          </a:p>
          <a:p>
            <a:r>
              <a:rPr lang="en-US" u="sng" dirty="0" err="1" smtClean="0"/>
              <a:t>Alternativni</a:t>
            </a:r>
            <a:r>
              <a:rPr lang="en-US" u="sng" dirty="0" smtClean="0"/>
              <a:t> </a:t>
            </a:r>
            <a:r>
              <a:rPr lang="en-US" u="sng" dirty="0" err="1" smtClean="0"/>
              <a:t>modeli</a:t>
            </a:r>
            <a:r>
              <a:rPr lang="en-US" dirty="0" smtClean="0"/>
              <a:t>:</a:t>
            </a:r>
          </a:p>
          <a:p>
            <a:r>
              <a:rPr lang="en-US" i="1" dirty="0" err="1" smtClean="0"/>
              <a:t>Zemlje</a:t>
            </a:r>
            <a:r>
              <a:rPr lang="en-US" i="1" dirty="0" smtClean="0"/>
              <a:t> </a:t>
            </a:r>
            <a:r>
              <a:rPr lang="en-US" i="1" dirty="0" err="1" smtClean="0"/>
              <a:t>Isto</a:t>
            </a:r>
            <a:r>
              <a:rPr lang="en-US" i="1" dirty="0" err="1" smtClean="0"/>
              <a:t>čne</a:t>
            </a:r>
            <a:r>
              <a:rPr lang="en-US" i="1" dirty="0" smtClean="0"/>
              <a:t> i </a:t>
            </a:r>
            <a:r>
              <a:rPr lang="en-US" i="1" dirty="0" err="1" smtClean="0"/>
              <a:t>Jugoistočne</a:t>
            </a:r>
            <a:r>
              <a:rPr lang="en-US" i="1" dirty="0" smtClean="0"/>
              <a:t> </a:t>
            </a:r>
            <a:r>
              <a:rPr lang="en-US" i="1" dirty="0" err="1" smtClean="0"/>
              <a:t>Azije</a:t>
            </a:r>
            <a:r>
              <a:rPr lang="en-US" dirty="0" smtClean="0"/>
              <a:t> – </a:t>
            </a:r>
            <a:r>
              <a:rPr lang="en-US" dirty="0" err="1" smtClean="0"/>
              <a:t>njihova</a:t>
            </a:r>
            <a:r>
              <a:rPr lang="en-US" dirty="0" smtClean="0"/>
              <a:t> se </a:t>
            </a:r>
            <a:r>
              <a:rPr lang="en-US" dirty="0" err="1" smtClean="0"/>
              <a:t>strategija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r>
              <a:rPr lang="en-US" dirty="0" smtClean="0"/>
              <a:t> </a:t>
            </a:r>
            <a:r>
              <a:rPr lang="en-US" dirty="0" err="1" smtClean="0"/>
              <a:t>uglavnom</a:t>
            </a:r>
            <a:r>
              <a:rPr lang="en-US" dirty="0" smtClean="0"/>
              <a:t> </a:t>
            </a:r>
            <a:r>
              <a:rPr lang="en-US" dirty="0" err="1" smtClean="0"/>
              <a:t>temelji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Visoke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štednje</a:t>
            </a:r>
            <a:r>
              <a:rPr lang="en-US" dirty="0" smtClean="0"/>
              <a:t> i </a:t>
            </a:r>
            <a:r>
              <a:rPr lang="en-US" dirty="0" err="1" smtClean="0"/>
              <a:t>investiranja</a:t>
            </a:r>
            <a:endParaRPr lang="en-US" dirty="0" smtClean="0"/>
          </a:p>
          <a:p>
            <a:pPr lvl="1"/>
            <a:r>
              <a:rPr lang="en-US" dirty="0" err="1" smtClean="0"/>
              <a:t>Makroekonomska</a:t>
            </a:r>
            <a:r>
              <a:rPr lang="en-US" dirty="0" smtClean="0"/>
              <a:t> </a:t>
            </a:r>
            <a:r>
              <a:rPr lang="en-US" dirty="0" err="1" smtClean="0"/>
              <a:t>stabilnost</a:t>
            </a:r>
            <a:r>
              <a:rPr lang="en-US" dirty="0" smtClean="0"/>
              <a:t>, </a:t>
            </a:r>
            <a:r>
              <a:rPr lang="en-US" dirty="0" err="1" smtClean="0"/>
              <a:t>kontrola</a:t>
            </a:r>
            <a:r>
              <a:rPr lang="en-US" dirty="0" smtClean="0"/>
              <a:t> </a:t>
            </a:r>
            <a:r>
              <a:rPr lang="en-US" dirty="0" err="1" smtClean="0"/>
              <a:t>deficita</a:t>
            </a:r>
            <a:endParaRPr lang="en-US" dirty="0" smtClean="0"/>
          </a:p>
          <a:p>
            <a:pPr lvl="1"/>
            <a:r>
              <a:rPr lang="en-US" dirty="0" err="1" smtClean="0"/>
              <a:t>Izvozna</a:t>
            </a:r>
            <a:r>
              <a:rPr lang="en-US" dirty="0" smtClean="0"/>
              <a:t> </a:t>
            </a:r>
            <a:r>
              <a:rPr lang="en-US" dirty="0" err="1" smtClean="0"/>
              <a:t>orijentacija</a:t>
            </a:r>
            <a:r>
              <a:rPr lang="en-US" dirty="0" smtClean="0"/>
              <a:t> i </a:t>
            </a:r>
            <a:r>
              <a:rPr lang="en-US" dirty="0" err="1" smtClean="0"/>
              <a:t>otvorenost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tehnologijama</a:t>
            </a:r>
            <a:endParaRPr lang="en-US" dirty="0" smtClean="0"/>
          </a:p>
          <a:p>
            <a:pPr lvl="1"/>
            <a:r>
              <a:rPr lang="en-US" dirty="0" err="1" smtClean="0"/>
              <a:t>Bolji</a:t>
            </a:r>
            <a:r>
              <a:rPr lang="en-US" dirty="0" smtClean="0"/>
              <a:t> </a:t>
            </a:r>
            <a:r>
              <a:rPr lang="en-US" dirty="0" err="1" smtClean="0"/>
              <a:t>početni</a:t>
            </a:r>
            <a:r>
              <a:rPr lang="en-US" dirty="0" smtClean="0"/>
              <a:t> </a:t>
            </a:r>
            <a:r>
              <a:rPr lang="en-US" dirty="0" err="1" smtClean="0"/>
              <a:t>uvjeti</a:t>
            </a:r>
            <a:r>
              <a:rPr lang="en-US" dirty="0" smtClean="0"/>
              <a:t> od </a:t>
            </a:r>
            <a:r>
              <a:rPr lang="en-US" dirty="0" err="1" smtClean="0"/>
              <a:t>ostalih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(</a:t>
            </a:r>
            <a:r>
              <a:rPr lang="en-US" dirty="0" err="1" smtClean="0"/>
              <a:t>stanje</a:t>
            </a:r>
            <a:r>
              <a:rPr lang="en-US" dirty="0" smtClean="0"/>
              <a:t> </a:t>
            </a:r>
            <a:r>
              <a:rPr lang="en-US" dirty="0" err="1" smtClean="0"/>
              <a:t>obrazovanja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16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/>
              <a:t>Zemlje</a:t>
            </a:r>
            <a:r>
              <a:rPr lang="en-US" i="1" dirty="0" smtClean="0"/>
              <a:t> </a:t>
            </a:r>
            <a:r>
              <a:rPr lang="en-US" i="1" dirty="0" err="1" smtClean="0"/>
              <a:t>Latinske</a:t>
            </a:r>
            <a:r>
              <a:rPr lang="en-US" i="1" dirty="0" smtClean="0"/>
              <a:t> </a:t>
            </a:r>
            <a:r>
              <a:rPr lang="en-US" i="1" dirty="0" err="1" smtClean="0"/>
              <a:t>Amerike</a:t>
            </a:r>
            <a:r>
              <a:rPr lang="en-US" dirty="0" smtClean="0"/>
              <a:t> – 1990-ih </a:t>
            </a:r>
            <a:r>
              <a:rPr lang="en-US" dirty="0" err="1" smtClean="0"/>
              <a:t>provode</a:t>
            </a:r>
            <a:r>
              <a:rPr lang="en-US" dirty="0" smtClean="0"/>
              <a:t> </a:t>
            </a:r>
            <a:r>
              <a:rPr lang="en-US" dirty="0" err="1" smtClean="0"/>
              <a:t>strukturne</a:t>
            </a:r>
            <a:r>
              <a:rPr lang="en-US" dirty="0" smtClean="0"/>
              <a:t> </a:t>
            </a:r>
            <a:r>
              <a:rPr lang="en-US" dirty="0" err="1" smtClean="0"/>
              <a:t>reforme</a:t>
            </a:r>
            <a:r>
              <a:rPr lang="en-US" dirty="0" smtClean="0"/>
              <a:t> i </a:t>
            </a:r>
            <a:r>
              <a:rPr lang="en-US" dirty="0" err="1" smtClean="0"/>
              <a:t>makroekonomsku</a:t>
            </a:r>
            <a:r>
              <a:rPr lang="en-US" dirty="0" smtClean="0"/>
              <a:t> </a:t>
            </a:r>
            <a:r>
              <a:rPr lang="en-US" dirty="0" err="1" smtClean="0"/>
              <a:t>stabilizaciju</a:t>
            </a:r>
            <a:endParaRPr lang="en-US" dirty="0" smtClean="0"/>
          </a:p>
          <a:p>
            <a:r>
              <a:rPr lang="en-US" dirty="0" err="1" smtClean="0"/>
              <a:t>Uvoz</a:t>
            </a:r>
            <a:r>
              <a:rPr lang="en-US" dirty="0" smtClean="0"/>
              <a:t> </a:t>
            </a:r>
            <a:r>
              <a:rPr lang="en-US" dirty="0" err="1" smtClean="0"/>
              <a:t>zamijenjuju</a:t>
            </a:r>
            <a:r>
              <a:rPr lang="en-US" dirty="0" smtClean="0"/>
              <a:t> </a:t>
            </a:r>
            <a:r>
              <a:rPr lang="en-US" dirty="0" err="1" smtClean="0"/>
              <a:t>doma</a:t>
            </a:r>
            <a:r>
              <a:rPr lang="en-US" dirty="0" err="1" smtClean="0"/>
              <a:t>ćom</a:t>
            </a:r>
            <a:r>
              <a:rPr lang="en-US" dirty="0" smtClean="0"/>
              <a:t> </a:t>
            </a:r>
            <a:r>
              <a:rPr lang="en-US" dirty="0" err="1" smtClean="0"/>
              <a:t>proizvodnjom</a:t>
            </a:r>
            <a:r>
              <a:rPr lang="en-US" dirty="0" smtClean="0"/>
              <a:t>; </a:t>
            </a:r>
            <a:r>
              <a:rPr lang="en-US" dirty="0" err="1" smtClean="0"/>
              <a:t>rast</a:t>
            </a:r>
            <a:r>
              <a:rPr lang="en-US" dirty="0" smtClean="0"/>
              <a:t> se </a:t>
            </a:r>
            <a:r>
              <a:rPr lang="en-US" dirty="0" err="1" smtClean="0"/>
              <a:t>temeljio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rastu</a:t>
            </a:r>
            <a:r>
              <a:rPr lang="en-US" dirty="0" smtClean="0"/>
              <a:t> </a:t>
            </a:r>
            <a:r>
              <a:rPr lang="en-US" dirty="0" err="1" smtClean="0"/>
              <a:t>kapitalne</a:t>
            </a:r>
            <a:r>
              <a:rPr lang="en-US" dirty="0" smtClean="0"/>
              <a:t> </a:t>
            </a:r>
            <a:r>
              <a:rPr lang="en-US" dirty="0" err="1" smtClean="0"/>
              <a:t>opremljenosti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i </a:t>
            </a:r>
            <a:r>
              <a:rPr lang="en-US" dirty="0" err="1" smtClean="0"/>
              <a:t>izvoznoj</a:t>
            </a:r>
            <a:r>
              <a:rPr lang="en-US" dirty="0" smtClean="0"/>
              <a:t> </a:t>
            </a:r>
            <a:r>
              <a:rPr lang="en-US" dirty="0" err="1" smtClean="0"/>
              <a:t>orijentaciji</a:t>
            </a:r>
            <a:r>
              <a:rPr lang="en-US" dirty="0" smtClean="0"/>
              <a:t>; </a:t>
            </a:r>
            <a:r>
              <a:rPr lang="en-US" dirty="0" err="1" smtClean="0"/>
              <a:t>ostvaruju</a:t>
            </a:r>
            <a:r>
              <a:rPr lang="en-US" dirty="0" smtClean="0"/>
              <a:t> </a:t>
            </a:r>
            <a:r>
              <a:rPr lang="en-US" dirty="0" err="1" smtClean="0"/>
              <a:t>još</a:t>
            </a:r>
            <a:r>
              <a:rPr lang="en-US" dirty="0" smtClean="0"/>
              <a:t> </a:t>
            </a:r>
            <a:r>
              <a:rPr lang="en-US" dirty="0" err="1" smtClean="0"/>
              <a:t>uvijek</a:t>
            </a:r>
            <a:r>
              <a:rPr lang="en-US" dirty="0" smtClean="0"/>
              <a:t> </a:t>
            </a:r>
            <a:r>
              <a:rPr lang="en-US" dirty="0" err="1" smtClean="0"/>
              <a:t>niže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nego</a:t>
            </a:r>
            <a:r>
              <a:rPr lang="en-US" dirty="0" smtClean="0"/>
              <a:t> </a:t>
            </a:r>
            <a:r>
              <a:rPr lang="en-US" dirty="0" err="1" smtClean="0"/>
              <a:t>azijske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endParaRPr lang="en-US" dirty="0" smtClean="0"/>
          </a:p>
          <a:p>
            <a:endParaRPr lang="en-US" dirty="0" smtClean="0"/>
          </a:p>
          <a:p>
            <a:r>
              <a:rPr lang="en-US" i="1" dirty="0" err="1" smtClean="0"/>
              <a:t>Tranzicijske</a:t>
            </a:r>
            <a:r>
              <a:rPr lang="en-US" i="1" dirty="0" smtClean="0"/>
              <a:t> </a:t>
            </a:r>
            <a:r>
              <a:rPr lang="en-US" i="1" dirty="0" err="1" smtClean="0"/>
              <a:t>zemlje</a:t>
            </a:r>
            <a:r>
              <a:rPr lang="en-US" dirty="0" smtClean="0"/>
              <a:t> – </a:t>
            </a:r>
            <a:r>
              <a:rPr lang="en-US" dirty="0" err="1" smtClean="0"/>
              <a:t>liberalizacija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i </a:t>
            </a:r>
            <a:r>
              <a:rPr lang="en-US" dirty="0" err="1" smtClean="0"/>
              <a:t>trgovine</a:t>
            </a:r>
            <a:r>
              <a:rPr lang="en-US" dirty="0" smtClean="0"/>
              <a:t>, </a:t>
            </a:r>
            <a:r>
              <a:rPr lang="en-US" dirty="0" err="1" smtClean="0"/>
              <a:t>financijska</a:t>
            </a:r>
            <a:r>
              <a:rPr lang="en-US" dirty="0" smtClean="0"/>
              <a:t> i </a:t>
            </a:r>
            <a:r>
              <a:rPr lang="en-US" dirty="0" err="1" smtClean="0"/>
              <a:t>monetarna</a:t>
            </a:r>
            <a:r>
              <a:rPr lang="en-US" dirty="0" smtClean="0"/>
              <a:t> </a:t>
            </a:r>
            <a:r>
              <a:rPr lang="en-US" dirty="0" err="1" smtClean="0"/>
              <a:t>stabilizacija</a:t>
            </a:r>
            <a:r>
              <a:rPr lang="en-US" dirty="0" smtClean="0"/>
              <a:t>, </a:t>
            </a:r>
            <a:r>
              <a:rPr lang="en-US" dirty="0" err="1" smtClean="0"/>
              <a:t>restrukturiranje</a:t>
            </a:r>
            <a:r>
              <a:rPr lang="en-US" dirty="0" smtClean="0"/>
              <a:t> i </a:t>
            </a:r>
            <a:r>
              <a:rPr lang="en-US" dirty="0" err="1" smtClean="0"/>
              <a:t>privatizacija</a:t>
            </a:r>
            <a:r>
              <a:rPr lang="en-US" dirty="0" smtClean="0"/>
              <a:t> </a:t>
            </a:r>
            <a:r>
              <a:rPr lang="en-US" dirty="0" err="1" smtClean="0"/>
              <a:t>poduzeća</a:t>
            </a:r>
            <a:r>
              <a:rPr lang="en-US" dirty="0" smtClean="0"/>
              <a:t>, </a:t>
            </a:r>
            <a:r>
              <a:rPr lang="en-US" dirty="0" err="1" smtClean="0"/>
              <a:t>razvoj</a:t>
            </a:r>
            <a:r>
              <a:rPr lang="en-US" dirty="0" smtClean="0"/>
              <a:t> </a:t>
            </a:r>
            <a:r>
              <a:rPr lang="en-US" dirty="0" err="1" smtClean="0"/>
              <a:t>institucionalnog</a:t>
            </a:r>
            <a:r>
              <a:rPr lang="en-US" dirty="0" smtClean="0"/>
              <a:t> i </a:t>
            </a:r>
            <a:r>
              <a:rPr lang="en-US" dirty="0" err="1" smtClean="0"/>
              <a:t>pravnog</a:t>
            </a:r>
            <a:r>
              <a:rPr lang="en-US" dirty="0" smtClean="0"/>
              <a:t> </a:t>
            </a:r>
            <a:r>
              <a:rPr lang="en-US" dirty="0" err="1" smtClean="0"/>
              <a:t>okvira</a:t>
            </a:r>
            <a:r>
              <a:rPr lang="en-US" dirty="0" smtClean="0"/>
              <a:t> </a:t>
            </a:r>
            <a:r>
              <a:rPr lang="en-US" dirty="0" err="1" smtClean="0"/>
              <a:t>tržišne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razvoj</a:t>
            </a:r>
            <a:r>
              <a:rPr lang="en-US" dirty="0" smtClean="0"/>
              <a:t> </a:t>
            </a:r>
            <a:r>
              <a:rPr lang="en-US" dirty="0" err="1" smtClean="0"/>
              <a:t>financijskog</a:t>
            </a:r>
            <a:r>
              <a:rPr lang="en-US" dirty="0" smtClean="0"/>
              <a:t> </a:t>
            </a:r>
            <a:r>
              <a:rPr lang="en-US" dirty="0" err="1" smtClean="0"/>
              <a:t>tržišta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809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Pokreta</a:t>
            </a:r>
            <a:r>
              <a:rPr lang="en-US" sz="2800" b="1" dirty="0" err="1" smtClean="0"/>
              <a:t>či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gospodarskog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rasta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Gospodarski</a:t>
            </a:r>
            <a:r>
              <a:rPr lang="en-US" b="1" dirty="0" smtClean="0"/>
              <a:t> </a:t>
            </a:r>
            <a:r>
              <a:rPr lang="en-US" b="1" dirty="0" err="1" smtClean="0"/>
              <a:t>ili</a:t>
            </a:r>
            <a:r>
              <a:rPr lang="en-US" b="1" dirty="0" smtClean="0"/>
              <a:t> </a:t>
            </a:r>
            <a:r>
              <a:rPr lang="en-US" b="1" dirty="0" err="1" smtClean="0"/>
              <a:t>ekonomski</a:t>
            </a:r>
            <a:r>
              <a:rPr lang="en-US" b="1" dirty="0" smtClean="0"/>
              <a:t> </a:t>
            </a:r>
            <a:r>
              <a:rPr lang="en-US" b="1" dirty="0" err="1" smtClean="0"/>
              <a:t>rast</a:t>
            </a:r>
            <a:r>
              <a:rPr lang="en-US" dirty="0" smtClean="0"/>
              <a:t> – </a:t>
            </a:r>
            <a:r>
              <a:rPr lang="en-US" dirty="0" err="1" smtClean="0"/>
              <a:t>odr</a:t>
            </a:r>
            <a:r>
              <a:rPr lang="en-US" dirty="0" err="1" smtClean="0"/>
              <a:t>živo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ukupne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potencijalne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tijekom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endParaRPr lang="en-US" dirty="0" smtClean="0"/>
          </a:p>
          <a:p>
            <a:r>
              <a:rPr lang="en-US" dirty="0" err="1" smtClean="0"/>
              <a:t>Mjeri</a:t>
            </a:r>
            <a:r>
              <a:rPr lang="en-US" dirty="0" smtClean="0"/>
              <a:t> se </a:t>
            </a:r>
            <a:r>
              <a:rPr lang="en-US" dirty="0" err="1" smtClean="0"/>
              <a:t>stopom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stanovniku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stopom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b="1" dirty="0" smtClean="0"/>
              <a:t>BDP </a:t>
            </a:r>
            <a:r>
              <a:rPr lang="en-US" b="1" i="1" dirty="0" smtClean="0"/>
              <a:t>per capita</a:t>
            </a:r>
            <a:endParaRPr lang="en-US" dirty="0" smtClean="0"/>
          </a:p>
          <a:p>
            <a:r>
              <a:rPr lang="en-US" b="1" dirty="0" err="1" smtClean="0"/>
              <a:t>Četiri</a:t>
            </a:r>
            <a:r>
              <a:rPr lang="en-US" b="1" dirty="0" smtClean="0"/>
              <a:t> </a:t>
            </a:r>
            <a:r>
              <a:rPr lang="en-US" b="1" dirty="0" err="1" smtClean="0"/>
              <a:t>pokretača</a:t>
            </a:r>
            <a:r>
              <a:rPr lang="en-US" b="1" dirty="0" smtClean="0"/>
              <a:t> </a:t>
            </a:r>
            <a:r>
              <a:rPr lang="en-US" b="1" dirty="0" err="1" smtClean="0"/>
              <a:t>gospodarskog</a:t>
            </a:r>
            <a:r>
              <a:rPr lang="en-US" b="1" dirty="0" smtClean="0"/>
              <a:t> </a:t>
            </a:r>
            <a:r>
              <a:rPr lang="en-US" b="1" dirty="0" err="1" smtClean="0"/>
              <a:t>rasta</a:t>
            </a:r>
            <a:r>
              <a:rPr lang="en-US" b="1" dirty="0" smtClean="0"/>
              <a:t>: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Ljudski</a:t>
            </a:r>
            <a:r>
              <a:rPr lang="en-US" dirty="0" smtClean="0"/>
              <a:t> </a:t>
            </a:r>
            <a:r>
              <a:rPr lang="en-US" dirty="0" err="1" smtClean="0"/>
              <a:t>resursi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Prirodni</a:t>
            </a:r>
            <a:r>
              <a:rPr lang="en-US" dirty="0" smtClean="0"/>
              <a:t> </a:t>
            </a:r>
            <a:r>
              <a:rPr lang="en-US" dirty="0" err="1" smtClean="0"/>
              <a:t>resursi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Kapital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Tehnološki</a:t>
            </a:r>
            <a:r>
              <a:rPr lang="en-US" dirty="0" smtClean="0"/>
              <a:t> </a:t>
            </a:r>
            <a:r>
              <a:rPr lang="en-US" dirty="0" err="1" smtClean="0"/>
              <a:t>napredak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201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Rezime</a:t>
            </a:r>
            <a:r>
              <a:rPr lang="en-US" dirty="0" smtClean="0"/>
              <a:t> </a:t>
            </a:r>
            <a:r>
              <a:rPr lang="en-US" b="1" dirty="0" err="1" smtClean="0"/>
              <a:t>uloge</a:t>
            </a:r>
            <a:r>
              <a:rPr lang="en-US" b="1" dirty="0" smtClean="0"/>
              <a:t> </a:t>
            </a:r>
            <a:r>
              <a:rPr lang="en-US" b="1" dirty="0" err="1" smtClean="0"/>
              <a:t>dr</a:t>
            </a:r>
            <a:r>
              <a:rPr lang="en-US" b="1" dirty="0" err="1" smtClean="0"/>
              <a:t>žavne</a:t>
            </a:r>
            <a:r>
              <a:rPr lang="en-US" b="1" dirty="0" smtClean="0"/>
              <a:t> </a:t>
            </a:r>
            <a:r>
              <a:rPr lang="en-US" b="1" dirty="0" err="1" smtClean="0"/>
              <a:t>politike</a:t>
            </a:r>
            <a:r>
              <a:rPr lang="en-US" dirty="0" smtClean="0"/>
              <a:t> u </a:t>
            </a:r>
            <a:r>
              <a:rPr lang="en-US" dirty="0" err="1" smtClean="0"/>
              <a:t>poticanju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vlasti</a:t>
            </a:r>
            <a:r>
              <a:rPr lang="en-US" dirty="0" smtClean="0"/>
              <a:t> </a:t>
            </a:r>
            <a:r>
              <a:rPr lang="en-US" dirty="0" err="1" smtClean="0"/>
              <a:t>moraju</a:t>
            </a:r>
            <a:r>
              <a:rPr lang="en-US" dirty="0" smtClean="0"/>
              <a:t> </a:t>
            </a:r>
            <a:r>
              <a:rPr lang="en-US" dirty="0" err="1" smtClean="0"/>
              <a:t>razviti</a:t>
            </a:r>
            <a:r>
              <a:rPr lang="en-US" dirty="0" smtClean="0"/>
              <a:t> </a:t>
            </a:r>
            <a:r>
              <a:rPr lang="en-US" dirty="0" err="1" smtClean="0"/>
              <a:t>pravni</a:t>
            </a:r>
            <a:r>
              <a:rPr lang="en-US" dirty="0" smtClean="0"/>
              <a:t> i </a:t>
            </a:r>
            <a:r>
              <a:rPr lang="en-US" dirty="0" err="1" smtClean="0"/>
              <a:t>institucionalni</a:t>
            </a:r>
            <a:r>
              <a:rPr lang="en-US" dirty="0" smtClean="0"/>
              <a:t> </a:t>
            </a:r>
            <a:r>
              <a:rPr lang="en-US" dirty="0" err="1" smtClean="0"/>
              <a:t>okvir</a:t>
            </a:r>
            <a:endParaRPr lang="en-US" dirty="0" smtClean="0"/>
          </a:p>
          <a:p>
            <a:r>
              <a:rPr lang="en-US" dirty="0" err="1" smtClean="0"/>
              <a:t>Poboljšati</a:t>
            </a:r>
            <a:r>
              <a:rPr lang="en-US" dirty="0" smtClean="0"/>
              <a:t> </a:t>
            </a:r>
            <a:r>
              <a:rPr lang="en-US" dirty="0" err="1" smtClean="0"/>
              <a:t>obrazovni</a:t>
            </a:r>
            <a:r>
              <a:rPr lang="en-US" dirty="0" smtClean="0"/>
              <a:t> </a:t>
            </a:r>
            <a:r>
              <a:rPr lang="en-US" dirty="0" err="1" smtClean="0"/>
              <a:t>sustav</a:t>
            </a:r>
            <a:endParaRPr lang="en-US" dirty="0" smtClean="0"/>
          </a:p>
          <a:p>
            <a:r>
              <a:rPr lang="en-US" dirty="0" err="1" smtClean="0"/>
              <a:t>Smanjiti</a:t>
            </a:r>
            <a:r>
              <a:rPr lang="en-US" dirty="0" smtClean="0"/>
              <a:t> </a:t>
            </a:r>
            <a:r>
              <a:rPr lang="en-US" dirty="0" err="1" smtClean="0"/>
              <a:t>javni</a:t>
            </a:r>
            <a:r>
              <a:rPr lang="en-US" dirty="0" smtClean="0"/>
              <a:t> </a:t>
            </a:r>
            <a:r>
              <a:rPr lang="en-US" dirty="0" err="1" smtClean="0"/>
              <a:t>sektor</a:t>
            </a:r>
            <a:endParaRPr lang="en-US" dirty="0" smtClean="0"/>
          </a:p>
          <a:p>
            <a:r>
              <a:rPr lang="en-US" dirty="0" err="1" smtClean="0"/>
              <a:t>Provoditi</a:t>
            </a:r>
            <a:r>
              <a:rPr lang="en-US" dirty="0" smtClean="0"/>
              <a:t> </a:t>
            </a:r>
            <a:r>
              <a:rPr lang="en-US" dirty="0" err="1" smtClean="0"/>
              <a:t>politiku</a:t>
            </a:r>
            <a:r>
              <a:rPr lang="en-US" dirty="0" smtClean="0"/>
              <a:t> </a:t>
            </a:r>
            <a:r>
              <a:rPr lang="en-US" dirty="0" err="1" smtClean="0"/>
              <a:t>otvorenosti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inozemstvu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49987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Ljudski</a:t>
            </a:r>
            <a:r>
              <a:rPr lang="en-US" b="1" dirty="0" smtClean="0"/>
              <a:t> </a:t>
            </a:r>
            <a:r>
              <a:rPr lang="en-US" b="1" dirty="0" err="1" smtClean="0"/>
              <a:t>resursi</a:t>
            </a:r>
            <a:r>
              <a:rPr lang="en-US" dirty="0" smtClean="0"/>
              <a:t> – </a:t>
            </a:r>
            <a:r>
              <a:rPr lang="en-US" dirty="0" err="1" smtClean="0"/>
              <a:t>ovisi</a:t>
            </a:r>
            <a:r>
              <a:rPr lang="en-US" dirty="0" smtClean="0"/>
              <a:t> o </a:t>
            </a:r>
            <a:r>
              <a:rPr lang="en-US" dirty="0" err="1" smtClean="0"/>
              <a:t>veli</a:t>
            </a:r>
            <a:r>
              <a:rPr lang="en-US" dirty="0" err="1" smtClean="0"/>
              <a:t>čini</a:t>
            </a:r>
            <a:r>
              <a:rPr lang="en-US" dirty="0" smtClean="0"/>
              <a:t> i </a:t>
            </a:r>
            <a:r>
              <a:rPr lang="en-US" dirty="0" err="1" smtClean="0"/>
              <a:t>kvaliteti</a:t>
            </a:r>
            <a:r>
              <a:rPr lang="en-US" dirty="0" smtClean="0"/>
              <a:t>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endParaRPr lang="en-US" dirty="0" smtClean="0"/>
          </a:p>
          <a:p>
            <a:r>
              <a:rPr lang="en-US" dirty="0" err="1" smtClean="0"/>
              <a:t>Kvaliteta</a:t>
            </a:r>
            <a:r>
              <a:rPr lang="en-US" dirty="0" smtClean="0"/>
              <a:t> </a:t>
            </a:r>
            <a:r>
              <a:rPr lang="en-US" dirty="0" err="1" smtClean="0"/>
              <a:t>ovisi</a:t>
            </a:r>
            <a:r>
              <a:rPr lang="en-US" dirty="0" smtClean="0"/>
              <a:t> o </a:t>
            </a:r>
            <a:r>
              <a:rPr lang="en-US" dirty="0" err="1" smtClean="0"/>
              <a:t>zdravlju</a:t>
            </a:r>
            <a:r>
              <a:rPr lang="en-US" dirty="0" smtClean="0"/>
              <a:t>, </a:t>
            </a:r>
            <a:r>
              <a:rPr lang="en-US" dirty="0" err="1" smtClean="0"/>
              <a:t>pismenosti</a:t>
            </a:r>
            <a:r>
              <a:rPr lang="en-US" dirty="0" smtClean="0"/>
              <a:t>, </a:t>
            </a:r>
            <a:r>
              <a:rPr lang="en-US" dirty="0" err="1" smtClean="0"/>
              <a:t>stupnju</a:t>
            </a:r>
            <a:r>
              <a:rPr lang="en-US" dirty="0" smtClean="0"/>
              <a:t> </a:t>
            </a:r>
            <a:r>
              <a:rPr lang="en-US" dirty="0" err="1" smtClean="0"/>
              <a:t>obrazovanja</a:t>
            </a:r>
            <a:r>
              <a:rPr lang="en-US" dirty="0" smtClean="0"/>
              <a:t>, </a:t>
            </a:r>
            <a:r>
              <a:rPr lang="en-US" dirty="0" err="1" smtClean="0"/>
              <a:t>disciplini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motiviranosti</a:t>
            </a:r>
            <a:endParaRPr lang="en-US" dirty="0" smtClean="0"/>
          </a:p>
          <a:p>
            <a:r>
              <a:rPr lang="en-US" b="1" dirty="0" err="1" smtClean="0"/>
              <a:t>Prirodni</a:t>
            </a:r>
            <a:r>
              <a:rPr lang="en-US" b="1" dirty="0" smtClean="0"/>
              <a:t> </a:t>
            </a:r>
            <a:r>
              <a:rPr lang="en-US" b="1" dirty="0" err="1" smtClean="0"/>
              <a:t>resursi</a:t>
            </a:r>
            <a:r>
              <a:rPr lang="en-US" dirty="0" smtClean="0"/>
              <a:t> – </a:t>
            </a:r>
            <a:r>
              <a:rPr lang="en-US" dirty="0" err="1" smtClean="0"/>
              <a:t>zemlja</a:t>
            </a:r>
            <a:r>
              <a:rPr lang="en-US" dirty="0" smtClean="0"/>
              <a:t>, </a:t>
            </a:r>
            <a:r>
              <a:rPr lang="en-US" dirty="0" err="1" smtClean="0"/>
              <a:t>šume</a:t>
            </a:r>
            <a:r>
              <a:rPr lang="en-US" dirty="0" smtClean="0"/>
              <a:t>, </a:t>
            </a:r>
            <a:r>
              <a:rPr lang="en-US" dirty="0" err="1" smtClean="0"/>
              <a:t>voda</a:t>
            </a:r>
            <a:r>
              <a:rPr lang="en-US" dirty="0" smtClean="0"/>
              <a:t>, </a:t>
            </a:r>
            <a:r>
              <a:rPr lang="en-US" dirty="0" err="1" smtClean="0"/>
              <a:t>minerali</a:t>
            </a:r>
            <a:r>
              <a:rPr lang="en-US" dirty="0" smtClean="0"/>
              <a:t>, </a:t>
            </a:r>
            <a:r>
              <a:rPr lang="en-US" dirty="0" err="1" smtClean="0"/>
              <a:t>goriva</a:t>
            </a:r>
            <a:endParaRPr lang="en-US" dirty="0" smtClean="0"/>
          </a:p>
          <a:p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(</a:t>
            </a:r>
            <a:r>
              <a:rPr lang="en-US" dirty="0" err="1" smtClean="0"/>
              <a:t>Kanada</a:t>
            </a:r>
            <a:r>
              <a:rPr lang="en-US" dirty="0" smtClean="0"/>
              <a:t>, </a:t>
            </a:r>
            <a:r>
              <a:rPr lang="en-US" dirty="0" err="1" smtClean="0"/>
              <a:t>Saudijska</a:t>
            </a:r>
            <a:r>
              <a:rPr lang="en-US" dirty="0" smtClean="0"/>
              <a:t> </a:t>
            </a:r>
            <a:r>
              <a:rPr lang="en-US" dirty="0" err="1" smtClean="0"/>
              <a:t>Arabija</a:t>
            </a:r>
            <a:r>
              <a:rPr lang="en-US" dirty="0" smtClean="0"/>
              <a:t>, </a:t>
            </a:r>
            <a:r>
              <a:rPr lang="en-US" dirty="0" err="1" smtClean="0"/>
              <a:t>Katar</a:t>
            </a:r>
            <a:r>
              <a:rPr lang="en-US" dirty="0" smtClean="0"/>
              <a:t>, </a:t>
            </a:r>
            <a:r>
              <a:rPr lang="en-US" dirty="0" err="1" smtClean="0"/>
              <a:t>Norve</a:t>
            </a:r>
            <a:r>
              <a:rPr lang="en-US" dirty="0" err="1" smtClean="0"/>
              <a:t>ška</a:t>
            </a:r>
            <a:r>
              <a:rPr lang="en-US" dirty="0" smtClean="0"/>
              <a:t>) </a:t>
            </a:r>
            <a:r>
              <a:rPr lang="en-US" dirty="0" err="1" smtClean="0"/>
              <a:t>razvile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se </a:t>
            </a:r>
            <a:r>
              <a:rPr lang="en-US" dirty="0" err="1" smtClean="0"/>
              <a:t>iskorištavanjem</a:t>
            </a:r>
            <a:r>
              <a:rPr lang="en-US" dirty="0" smtClean="0"/>
              <a:t> </a:t>
            </a:r>
            <a:r>
              <a:rPr lang="en-US" dirty="0" err="1" smtClean="0"/>
              <a:t>obilnih</a:t>
            </a:r>
            <a:r>
              <a:rPr lang="en-US" dirty="0" smtClean="0"/>
              <a:t> </a:t>
            </a:r>
            <a:r>
              <a:rPr lang="en-US" dirty="0" err="1" smtClean="0"/>
              <a:t>zaliha</a:t>
            </a:r>
            <a:r>
              <a:rPr lang="en-US" dirty="0" smtClean="0"/>
              <a:t> </a:t>
            </a:r>
            <a:r>
              <a:rPr lang="en-US" dirty="0" err="1" smtClean="0"/>
              <a:t>prirodnih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endParaRPr lang="en-US" dirty="0" smtClean="0"/>
          </a:p>
          <a:p>
            <a:r>
              <a:rPr lang="en-US" b="1" dirty="0" err="1" smtClean="0"/>
              <a:t>Kapital</a:t>
            </a:r>
            <a:r>
              <a:rPr lang="en-US" dirty="0" smtClean="0"/>
              <a:t> – </a:t>
            </a:r>
            <a:r>
              <a:rPr lang="en-US" dirty="0" err="1" smtClean="0"/>
              <a:t>materijalna</a:t>
            </a:r>
            <a:r>
              <a:rPr lang="en-US" dirty="0" smtClean="0"/>
              <a:t>, </a:t>
            </a:r>
            <a:r>
              <a:rPr lang="en-US" dirty="0" err="1" smtClean="0"/>
              <a:t>nematerijalna</a:t>
            </a:r>
            <a:r>
              <a:rPr lang="en-US" dirty="0" smtClean="0"/>
              <a:t> i </a:t>
            </a:r>
            <a:r>
              <a:rPr lang="en-US" dirty="0" err="1" smtClean="0"/>
              <a:t>financijska</a:t>
            </a:r>
            <a:r>
              <a:rPr lang="en-US" dirty="0" smtClean="0"/>
              <a:t> </a:t>
            </a:r>
            <a:r>
              <a:rPr lang="en-US" dirty="0" err="1" smtClean="0"/>
              <a:t>imovina</a:t>
            </a:r>
            <a:endParaRPr lang="en-US" dirty="0" smtClean="0"/>
          </a:p>
          <a:p>
            <a:r>
              <a:rPr lang="en-US" b="1" dirty="0" err="1" smtClean="0"/>
              <a:t>Tehnolo</a:t>
            </a:r>
            <a:r>
              <a:rPr lang="en-US" b="1" dirty="0" err="1" smtClean="0"/>
              <a:t>ški</a:t>
            </a:r>
            <a:r>
              <a:rPr lang="en-US" b="1" dirty="0" smtClean="0"/>
              <a:t> </a:t>
            </a:r>
            <a:r>
              <a:rPr lang="en-US" b="1" dirty="0" err="1" smtClean="0"/>
              <a:t>napredak</a:t>
            </a:r>
            <a:r>
              <a:rPr lang="en-US" dirty="0" smtClean="0"/>
              <a:t> – nova </a:t>
            </a:r>
            <a:r>
              <a:rPr lang="en-US" dirty="0" err="1" smtClean="0"/>
              <a:t>tehnološka</a:t>
            </a:r>
            <a:r>
              <a:rPr lang="en-US" dirty="0" smtClean="0"/>
              <a:t> </a:t>
            </a:r>
            <a:r>
              <a:rPr lang="en-US" dirty="0" err="1" smtClean="0"/>
              <a:t>rješnja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, </a:t>
            </a:r>
            <a:r>
              <a:rPr lang="en-US" dirty="0" err="1" smtClean="0"/>
              <a:t>izumi</a:t>
            </a:r>
            <a:r>
              <a:rPr lang="en-US" dirty="0" smtClean="0"/>
              <a:t> i </a:t>
            </a:r>
            <a:r>
              <a:rPr lang="en-US" dirty="0" err="1" smtClean="0"/>
              <a:t>novi</a:t>
            </a:r>
            <a:r>
              <a:rPr lang="en-US" dirty="0" smtClean="0"/>
              <a:t> </a:t>
            </a:r>
            <a:r>
              <a:rPr lang="en-US" dirty="0" err="1" smtClean="0"/>
              <a:t>proizvodi</a:t>
            </a:r>
            <a:endParaRPr lang="en-US" dirty="0" smtClean="0"/>
          </a:p>
          <a:p>
            <a:r>
              <a:rPr lang="en-US" dirty="0" err="1" smtClean="0"/>
              <a:t>Društva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ulažu</a:t>
            </a:r>
            <a:r>
              <a:rPr lang="en-US" dirty="0" smtClean="0"/>
              <a:t> u </a:t>
            </a:r>
            <a:r>
              <a:rPr lang="en-US" dirty="0" err="1" smtClean="0"/>
              <a:t>znanstvena</a:t>
            </a:r>
            <a:r>
              <a:rPr lang="en-US" dirty="0" smtClean="0"/>
              <a:t> </a:t>
            </a:r>
            <a:r>
              <a:rPr lang="en-US" dirty="0" err="1" smtClean="0"/>
              <a:t>istraživanja</a:t>
            </a:r>
            <a:r>
              <a:rPr lang="en-US" dirty="0" smtClean="0"/>
              <a:t> </a:t>
            </a:r>
            <a:r>
              <a:rPr lang="en-US" dirty="0" err="1" smtClean="0"/>
              <a:t>prednjače</a:t>
            </a:r>
            <a:r>
              <a:rPr lang="en-US" dirty="0" smtClean="0"/>
              <a:t> u </a:t>
            </a:r>
            <a:r>
              <a:rPr lang="en-US" dirty="0" err="1" smtClean="0"/>
              <a:t>stvaranju</a:t>
            </a:r>
            <a:r>
              <a:rPr lang="en-US" dirty="0" smtClean="0"/>
              <a:t> </a:t>
            </a:r>
            <a:r>
              <a:rPr lang="en-US" dirty="0" err="1" smtClean="0"/>
              <a:t>novih</a:t>
            </a:r>
            <a:r>
              <a:rPr lang="en-US" dirty="0" smtClean="0"/>
              <a:t> </a:t>
            </a:r>
            <a:r>
              <a:rPr lang="en-US" dirty="0" err="1" smtClean="0"/>
              <a:t>tehnologija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43100"/>
            <a:ext cx="83058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6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Teorije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gospodarskog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rasta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Adam Smith i Thomas R. Malthus </a:t>
            </a:r>
            <a:r>
              <a:rPr lang="en-US" dirty="0" err="1" smtClean="0"/>
              <a:t>predstavljaju</a:t>
            </a:r>
            <a:r>
              <a:rPr lang="en-US" dirty="0" smtClean="0"/>
              <a:t> </a:t>
            </a:r>
            <a:r>
              <a:rPr lang="en-US" b="1" dirty="0" err="1" smtClean="0"/>
              <a:t>klasi</a:t>
            </a:r>
            <a:r>
              <a:rPr lang="en-US" b="1" dirty="0" err="1" smtClean="0"/>
              <a:t>čni</a:t>
            </a:r>
            <a:r>
              <a:rPr lang="en-US" b="1" dirty="0" smtClean="0"/>
              <a:t> model </a:t>
            </a:r>
            <a:r>
              <a:rPr lang="en-US" b="1" dirty="0" err="1" smtClean="0"/>
              <a:t>ekonomskog</a:t>
            </a:r>
            <a:r>
              <a:rPr lang="en-US" b="1" dirty="0" smtClean="0"/>
              <a:t> </a:t>
            </a:r>
            <a:r>
              <a:rPr lang="en-US" b="1" dirty="0" err="1" smtClean="0"/>
              <a:t>rasta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ključni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rad i </a:t>
            </a:r>
            <a:r>
              <a:rPr lang="en-US" dirty="0" err="1" smtClean="0"/>
              <a:t>zemlja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Smith</a:t>
            </a:r>
            <a:r>
              <a:rPr lang="en-US" dirty="0" smtClean="0"/>
              <a:t> – </a:t>
            </a:r>
            <a:r>
              <a:rPr lang="en-US" dirty="0" err="1" smtClean="0"/>
              <a:t>zemlja</a:t>
            </a:r>
            <a:r>
              <a:rPr lang="en-US" dirty="0" smtClean="0"/>
              <a:t> je </a:t>
            </a:r>
            <a:r>
              <a:rPr lang="en-US" dirty="0" err="1" smtClean="0"/>
              <a:t>neograničen</a:t>
            </a:r>
            <a:r>
              <a:rPr lang="en-US" dirty="0" smtClean="0"/>
              <a:t> i </a:t>
            </a:r>
            <a:r>
              <a:rPr lang="en-US" dirty="0" err="1" smtClean="0"/>
              <a:t>slobodan</a:t>
            </a:r>
            <a:r>
              <a:rPr lang="en-US" dirty="0" smtClean="0"/>
              <a:t> </a:t>
            </a:r>
            <a:r>
              <a:rPr lang="en-US" dirty="0" err="1" smtClean="0"/>
              <a:t>resurs</a:t>
            </a:r>
            <a:r>
              <a:rPr lang="en-US" dirty="0" smtClean="0"/>
              <a:t>; </a:t>
            </a:r>
            <a:r>
              <a:rPr lang="en-US" dirty="0" err="1" smtClean="0"/>
              <a:t>jedini</a:t>
            </a:r>
            <a:r>
              <a:rPr lang="en-US" dirty="0" smtClean="0"/>
              <a:t> </a:t>
            </a:r>
            <a:r>
              <a:rPr lang="en-US" dirty="0" err="1" smtClean="0"/>
              <a:t>faktori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zemlja</a:t>
            </a:r>
            <a:r>
              <a:rPr lang="en-US" dirty="0" smtClean="0"/>
              <a:t> i rad; </a:t>
            </a:r>
            <a:r>
              <a:rPr lang="en-US" dirty="0" err="1" smtClean="0"/>
              <a:t>proizvodnja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stanovniku</a:t>
            </a:r>
            <a:r>
              <a:rPr lang="en-US" dirty="0" smtClean="0"/>
              <a:t> je </a:t>
            </a:r>
            <a:r>
              <a:rPr lang="en-US" dirty="0" err="1" smtClean="0"/>
              <a:t>konstantna</a:t>
            </a:r>
            <a:r>
              <a:rPr lang="en-US" dirty="0" smtClean="0"/>
              <a:t> (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MP</a:t>
            </a:r>
            <a:r>
              <a:rPr lang="en-US" baseline="-25000" dirty="0" smtClean="0"/>
              <a:t>L</a:t>
            </a:r>
            <a:r>
              <a:rPr lang="en-US" dirty="0" smtClean="0"/>
              <a:t> i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konstantni</a:t>
            </a:r>
            <a:r>
              <a:rPr lang="en-US" dirty="0" smtClean="0"/>
              <a:t>); </a:t>
            </a:r>
            <a:r>
              <a:rPr lang="en-US" dirty="0" err="1" smtClean="0"/>
              <a:t>sav</a:t>
            </a:r>
            <a:r>
              <a:rPr lang="en-US" dirty="0" smtClean="0"/>
              <a:t> </a:t>
            </a:r>
            <a:r>
              <a:rPr lang="en-US" dirty="0" err="1" smtClean="0"/>
              <a:t>zarađeni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odlazi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endParaRPr lang="en-US" dirty="0" smtClean="0"/>
          </a:p>
          <a:p>
            <a:r>
              <a:rPr lang="en-US" b="1" dirty="0" smtClean="0"/>
              <a:t>Malthus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zemlja</a:t>
            </a:r>
            <a:r>
              <a:rPr lang="en-US" dirty="0" smtClean="0"/>
              <a:t> je </a:t>
            </a:r>
            <a:r>
              <a:rPr lang="en-US" dirty="0" err="1" smtClean="0"/>
              <a:t>ograničen</a:t>
            </a:r>
            <a:r>
              <a:rPr lang="en-US" dirty="0" smtClean="0"/>
              <a:t> </a:t>
            </a:r>
            <a:r>
              <a:rPr lang="en-US" dirty="0" err="1" smtClean="0"/>
              <a:t>resurs</a:t>
            </a:r>
            <a:r>
              <a:rPr lang="en-US" dirty="0" smtClean="0"/>
              <a:t>; </a:t>
            </a:r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 smtClean="0"/>
              <a:t>stanovnika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r>
              <a:rPr lang="en-US" dirty="0" smtClean="0"/>
              <a:t> pa </a:t>
            </a:r>
            <a:r>
              <a:rPr lang="en-US" dirty="0" err="1" smtClean="0"/>
              <a:t>zato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veći</a:t>
            </a:r>
            <a:r>
              <a:rPr lang="en-US" dirty="0" smtClean="0"/>
              <a:t> </a:t>
            </a:r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ograničenoj</a:t>
            </a:r>
            <a:r>
              <a:rPr lang="en-US" dirty="0" smtClean="0"/>
              <a:t> </a:t>
            </a:r>
            <a:r>
              <a:rPr lang="en-US" dirty="0" err="1" smtClean="0"/>
              <a:t>zemlji</a:t>
            </a:r>
            <a:r>
              <a:rPr lang="en-US" dirty="0" smtClean="0"/>
              <a:t>; </a:t>
            </a:r>
            <a:r>
              <a:rPr lang="en-US" dirty="0" err="1" smtClean="0"/>
              <a:t>nastupa</a:t>
            </a:r>
            <a:r>
              <a:rPr lang="en-US" dirty="0" smtClean="0"/>
              <a:t> </a:t>
            </a:r>
            <a:r>
              <a:rPr lang="en-US" dirty="0" err="1" smtClean="0"/>
              <a:t>zakon</a:t>
            </a:r>
            <a:r>
              <a:rPr lang="en-US" dirty="0" smtClean="0"/>
              <a:t> </a:t>
            </a:r>
            <a:r>
              <a:rPr lang="en-US" dirty="0" err="1" smtClean="0"/>
              <a:t>opadajućih</a:t>
            </a:r>
            <a:r>
              <a:rPr lang="en-US" dirty="0" smtClean="0"/>
              <a:t> </a:t>
            </a:r>
            <a:r>
              <a:rPr lang="en-US" dirty="0" err="1" smtClean="0"/>
              <a:t>graničnih</a:t>
            </a:r>
            <a:r>
              <a:rPr lang="en-US" dirty="0" smtClean="0"/>
              <a:t> </a:t>
            </a:r>
            <a:r>
              <a:rPr lang="en-US" dirty="0" err="1" smtClean="0"/>
              <a:t>prinosa</a:t>
            </a:r>
            <a:r>
              <a:rPr lang="en-US" dirty="0" smtClean="0"/>
              <a:t> </a:t>
            </a:r>
            <a:r>
              <a:rPr lang="en-US" dirty="0" err="1" smtClean="0"/>
              <a:t>faktora</a:t>
            </a:r>
            <a:r>
              <a:rPr lang="en-US" dirty="0" smtClean="0"/>
              <a:t> rad; </a:t>
            </a:r>
            <a:r>
              <a:rPr lang="en-US" dirty="0" err="1" smtClean="0"/>
              <a:t>padaju</a:t>
            </a:r>
            <a:r>
              <a:rPr lang="en-US" dirty="0" smtClean="0"/>
              <a:t> </a:t>
            </a:r>
            <a:r>
              <a:rPr lang="en-US" dirty="0" err="1" smtClean="0"/>
              <a:t>realne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; </a:t>
            </a:r>
            <a:r>
              <a:rPr lang="en-US" dirty="0" err="1" smtClean="0"/>
              <a:t>dio</a:t>
            </a:r>
            <a:r>
              <a:rPr lang="en-US" dirty="0" smtClean="0"/>
              <a:t> </a:t>
            </a:r>
            <a:r>
              <a:rPr lang="en-US" dirty="0" err="1" smtClean="0"/>
              <a:t>drušva</a:t>
            </a:r>
            <a:r>
              <a:rPr lang="en-US" dirty="0" smtClean="0"/>
              <a:t> </a:t>
            </a:r>
            <a:r>
              <a:rPr lang="en-US" dirty="0" err="1" smtClean="0"/>
              <a:t>dolazi</a:t>
            </a:r>
            <a:r>
              <a:rPr lang="en-US" dirty="0" smtClean="0"/>
              <a:t> do </a:t>
            </a:r>
            <a:r>
              <a:rPr lang="en-US" dirty="0" err="1" smtClean="0"/>
              <a:t>ruba</a:t>
            </a:r>
            <a:r>
              <a:rPr lang="en-US" dirty="0" smtClean="0"/>
              <a:t> </a:t>
            </a:r>
            <a:r>
              <a:rPr lang="en-US" dirty="0" err="1" smtClean="0"/>
              <a:t>egzistencije</a:t>
            </a:r>
            <a:r>
              <a:rPr lang="en-US" dirty="0" smtClean="0"/>
              <a:t> i </a:t>
            </a:r>
            <a:r>
              <a:rPr lang="en-US" dirty="0" err="1" smtClean="0"/>
              <a:t>društvo</a:t>
            </a:r>
            <a:r>
              <a:rPr lang="en-US" dirty="0" smtClean="0"/>
              <a:t> se </a:t>
            </a:r>
            <a:r>
              <a:rPr lang="en-US" dirty="0" err="1" smtClean="0"/>
              <a:t>smanjuje</a:t>
            </a:r>
            <a:r>
              <a:rPr lang="en-US" dirty="0" smtClean="0"/>
              <a:t> (</a:t>
            </a:r>
            <a:r>
              <a:rPr lang="en-US" i="1" dirty="0" err="1" smtClean="0"/>
              <a:t>turobna</a:t>
            </a:r>
            <a:r>
              <a:rPr lang="en-US" i="1" dirty="0" smtClean="0"/>
              <a:t> </a:t>
            </a:r>
            <a:r>
              <a:rPr lang="en-US" i="1" dirty="0" err="1" smtClean="0"/>
              <a:t>znanost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5878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Harrod-Domarov</a:t>
            </a:r>
            <a:r>
              <a:rPr lang="en-US" b="1" dirty="0" smtClean="0"/>
              <a:t> model </a:t>
            </a:r>
            <a:r>
              <a:rPr lang="en-US" b="1" dirty="0" err="1" smtClean="0"/>
              <a:t>rasta</a:t>
            </a:r>
            <a:r>
              <a:rPr lang="en-US" dirty="0" smtClean="0"/>
              <a:t> – </a:t>
            </a:r>
            <a:r>
              <a:rPr lang="en-US" dirty="0" err="1" smtClean="0"/>
              <a:t>neovisno</a:t>
            </a:r>
            <a:r>
              <a:rPr lang="en-US" dirty="0" smtClean="0"/>
              <a:t> </a:t>
            </a:r>
            <a:r>
              <a:rPr lang="en-US" dirty="0" err="1" smtClean="0"/>
              <a:t>razvili</a:t>
            </a:r>
            <a:r>
              <a:rPr lang="en-US" dirty="0" smtClean="0"/>
              <a:t> </a:t>
            </a:r>
            <a:r>
              <a:rPr lang="en-US" b="1" dirty="0" err="1" smtClean="0"/>
              <a:t>Harrod</a:t>
            </a:r>
            <a:r>
              <a:rPr lang="en-US" dirty="0" smtClean="0"/>
              <a:t> 1993. i </a:t>
            </a:r>
            <a:r>
              <a:rPr lang="en-US" b="1" dirty="0" err="1" smtClean="0"/>
              <a:t>Domar</a:t>
            </a:r>
            <a:r>
              <a:rPr lang="en-US" dirty="0" smtClean="0"/>
              <a:t> 1946.</a:t>
            </a:r>
          </a:p>
          <a:p>
            <a:r>
              <a:rPr lang="en-US" dirty="0" err="1" smtClean="0"/>
              <a:t>Klju</a:t>
            </a:r>
            <a:r>
              <a:rPr lang="en-US" dirty="0" err="1" smtClean="0"/>
              <a:t>čni</a:t>
            </a:r>
            <a:r>
              <a:rPr lang="en-US" dirty="0" smtClean="0"/>
              <a:t> </a:t>
            </a:r>
            <a:r>
              <a:rPr lang="en-US" dirty="0" err="1" smtClean="0"/>
              <a:t>resurs</a:t>
            </a:r>
            <a:r>
              <a:rPr lang="en-US" dirty="0" smtClean="0"/>
              <a:t> je </a:t>
            </a:r>
            <a:r>
              <a:rPr lang="en-US" dirty="0" err="1" smtClean="0"/>
              <a:t>kapital</a:t>
            </a:r>
            <a:r>
              <a:rPr lang="en-US" dirty="0" smtClean="0"/>
              <a:t>; </a:t>
            </a: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ekonomskog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jednaka</a:t>
            </a:r>
            <a:r>
              <a:rPr lang="en-US" dirty="0" smtClean="0"/>
              <a:t> je </a:t>
            </a:r>
            <a:r>
              <a:rPr lang="en-US" dirty="0" err="1" smtClean="0"/>
              <a:t>omjeru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štednje</a:t>
            </a:r>
            <a:r>
              <a:rPr lang="en-US" dirty="0" smtClean="0"/>
              <a:t> s (</a:t>
            </a:r>
            <a:r>
              <a:rPr lang="en-US" dirty="0" err="1" smtClean="0"/>
              <a:t>udio</a:t>
            </a:r>
            <a:r>
              <a:rPr lang="en-US" dirty="0" smtClean="0"/>
              <a:t> </a:t>
            </a:r>
            <a:r>
              <a:rPr lang="en-US" dirty="0" err="1" smtClean="0"/>
              <a:t>štednje</a:t>
            </a:r>
            <a:r>
              <a:rPr lang="en-US" dirty="0" smtClean="0"/>
              <a:t> u </a:t>
            </a:r>
            <a:r>
              <a:rPr lang="en-US" dirty="0" err="1" smtClean="0"/>
              <a:t>dohotku</a:t>
            </a:r>
            <a:r>
              <a:rPr lang="en-US" dirty="0" smtClean="0"/>
              <a:t>) i </a:t>
            </a:r>
            <a:r>
              <a:rPr lang="en-US" dirty="0" err="1" smtClean="0"/>
              <a:t>graničnog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MP</a:t>
            </a:r>
            <a:r>
              <a:rPr lang="en-US" baseline="-25000" dirty="0" smtClean="0"/>
              <a:t>K</a:t>
            </a:r>
            <a:r>
              <a:rPr lang="en-US" dirty="0" smtClean="0"/>
              <a:t> (</a:t>
            </a:r>
            <a:r>
              <a:rPr lang="en-US" dirty="0" err="1" smtClean="0"/>
              <a:t>konstantan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Pretpostavka</a:t>
            </a:r>
            <a:r>
              <a:rPr lang="en-US" dirty="0" smtClean="0"/>
              <a:t> je </a:t>
            </a:r>
            <a:r>
              <a:rPr lang="en-US" dirty="0" err="1" smtClean="0"/>
              <a:t>modela</a:t>
            </a:r>
            <a:r>
              <a:rPr lang="en-US" dirty="0" smtClean="0"/>
              <a:t> da se </a:t>
            </a:r>
            <a:r>
              <a:rPr lang="en-US" dirty="0" err="1" smtClean="0"/>
              <a:t>investicije</a:t>
            </a:r>
            <a:r>
              <a:rPr lang="en-US" dirty="0" smtClean="0"/>
              <a:t> </a:t>
            </a:r>
            <a:r>
              <a:rPr lang="en-US" dirty="0" err="1" smtClean="0"/>
              <a:t>financiraju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štednje</a:t>
            </a:r>
            <a:endParaRPr lang="en-US" dirty="0" smtClean="0"/>
          </a:p>
          <a:p>
            <a:r>
              <a:rPr lang="en-US" dirty="0" smtClean="0"/>
              <a:t>Generator </a:t>
            </a:r>
            <a:r>
              <a:rPr lang="en-US" dirty="0" err="1" smtClean="0"/>
              <a:t>ekonomskog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je </a:t>
            </a:r>
            <a:r>
              <a:rPr lang="en-US" b="1" dirty="0" err="1" smtClean="0"/>
              <a:t>povećanje</a:t>
            </a:r>
            <a:r>
              <a:rPr lang="en-US" b="1" dirty="0" smtClean="0"/>
              <a:t> </a:t>
            </a:r>
            <a:r>
              <a:rPr lang="en-US" b="1" dirty="0" err="1" smtClean="0"/>
              <a:t>nacionalne</a:t>
            </a:r>
            <a:r>
              <a:rPr lang="en-US" b="1" dirty="0" smtClean="0"/>
              <a:t> </a:t>
            </a:r>
            <a:r>
              <a:rPr lang="en-US" b="1" dirty="0" err="1" smtClean="0"/>
              <a:t>stope</a:t>
            </a:r>
            <a:r>
              <a:rPr lang="en-US" b="1" dirty="0" smtClean="0"/>
              <a:t> </a:t>
            </a:r>
            <a:r>
              <a:rPr lang="en-US" b="1" dirty="0" err="1" smtClean="0"/>
              <a:t>štednje</a:t>
            </a:r>
            <a:endParaRPr lang="en-US" b="1" dirty="0" smtClean="0"/>
          </a:p>
          <a:p>
            <a:r>
              <a:rPr lang="en-US" b="1" dirty="0" smtClean="0"/>
              <a:t>Robert Solow – </a:t>
            </a:r>
            <a:r>
              <a:rPr lang="en-US" b="1" dirty="0" err="1" smtClean="0"/>
              <a:t>neoklasični</a:t>
            </a:r>
            <a:r>
              <a:rPr lang="en-US" b="1" dirty="0" smtClean="0"/>
              <a:t> model </a:t>
            </a:r>
            <a:r>
              <a:rPr lang="en-US" b="1" dirty="0" err="1" smtClean="0"/>
              <a:t>rasta</a:t>
            </a:r>
            <a:r>
              <a:rPr lang="en-US" dirty="0" smtClean="0"/>
              <a:t> – </a:t>
            </a:r>
            <a:r>
              <a:rPr lang="en-US" dirty="0" err="1" smtClean="0"/>
              <a:t>naglašava</a:t>
            </a:r>
            <a:r>
              <a:rPr lang="en-US" dirty="0" smtClean="0"/>
              <a:t> </a:t>
            </a:r>
            <a:r>
              <a:rPr lang="en-US" dirty="0" err="1" smtClean="0"/>
              <a:t>važnost</a:t>
            </a:r>
            <a:r>
              <a:rPr lang="en-US" dirty="0" smtClean="0"/>
              <a:t> </a:t>
            </a:r>
            <a:r>
              <a:rPr lang="en-US" dirty="0" err="1" smtClean="0"/>
              <a:t>akumulacije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i </a:t>
            </a:r>
            <a:r>
              <a:rPr lang="en-US" dirty="0" err="1" smtClean="0"/>
              <a:t>tehnološkog</a:t>
            </a:r>
            <a:r>
              <a:rPr lang="en-US" dirty="0" smtClean="0"/>
              <a:t> </a:t>
            </a:r>
            <a:r>
              <a:rPr lang="en-US" dirty="0" err="1" smtClean="0"/>
              <a:t>napretka</a:t>
            </a:r>
            <a:endParaRPr lang="en-US" dirty="0" smtClean="0"/>
          </a:p>
          <a:p>
            <a:r>
              <a:rPr lang="en-US" dirty="0" err="1" smtClean="0"/>
              <a:t>Tehnološki</a:t>
            </a:r>
            <a:r>
              <a:rPr lang="en-US" dirty="0" smtClean="0"/>
              <a:t> </a:t>
            </a:r>
            <a:r>
              <a:rPr lang="en-US" dirty="0" err="1" smtClean="0"/>
              <a:t>napredak</a:t>
            </a:r>
            <a:r>
              <a:rPr lang="en-US" dirty="0" smtClean="0"/>
              <a:t> </a:t>
            </a:r>
            <a:r>
              <a:rPr lang="en-US" dirty="0" err="1" smtClean="0"/>
              <a:t>omogućuje</a:t>
            </a:r>
            <a:r>
              <a:rPr lang="en-US" dirty="0" smtClean="0"/>
              <a:t> da se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iste</a:t>
            </a:r>
            <a:r>
              <a:rPr lang="en-US" dirty="0" smtClean="0"/>
              <a:t> </a:t>
            </a:r>
            <a:r>
              <a:rPr lang="en-US" dirty="0" err="1" smtClean="0"/>
              <a:t>utroške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i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poveća</a:t>
            </a:r>
            <a:r>
              <a:rPr lang="en-US" dirty="0" smtClean="0"/>
              <a:t> </a:t>
            </a:r>
            <a:r>
              <a:rPr lang="en-US" dirty="0" err="1" smtClean="0"/>
              <a:t>proizvodnja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radniku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0" y="2032000"/>
            <a:ext cx="47752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10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Solow</a:t>
            </a:r>
            <a:r>
              <a:rPr lang="en-US" dirty="0" smtClean="0"/>
              <a:t> je </a:t>
            </a:r>
            <a:r>
              <a:rPr lang="en-US" dirty="0" err="1" smtClean="0"/>
              <a:t>autor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i="1" dirty="0" err="1" smtClean="0"/>
              <a:t>pravilo</a:t>
            </a:r>
            <a:r>
              <a:rPr lang="en-US" i="1" dirty="0" smtClean="0"/>
              <a:t> </a:t>
            </a:r>
            <a:r>
              <a:rPr lang="en-US" i="1" dirty="0" err="1" smtClean="0"/>
              <a:t>jedne</a:t>
            </a:r>
            <a:r>
              <a:rPr lang="en-US" i="1" dirty="0" smtClean="0"/>
              <a:t> </a:t>
            </a:r>
            <a:r>
              <a:rPr lang="en-US" i="1" dirty="0" err="1" smtClean="0"/>
              <a:t>tre</a:t>
            </a:r>
            <a:r>
              <a:rPr lang="en-US" i="1" dirty="0" err="1" smtClean="0"/>
              <a:t>ćine</a:t>
            </a:r>
            <a:r>
              <a:rPr lang="en-US" i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od 1%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rad </a:t>
            </a:r>
            <a:r>
              <a:rPr lang="en-US" dirty="0" err="1" smtClean="0"/>
              <a:t>povećava</a:t>
            </a:r>
            <a:r>
              <a:rPr lang="en-US" dirty="0" smtClean="0"/>
              <a:t> </a:t>
            </a:r>
            <a:r>
              <a:rPr lang="en-US" dirty="0" err="1" smtClean="0"/>
              <a:t>realni</a:t>
            </a:r>
            <a:r>
              <a:rPr lang="en-US" dirty="0" smtClean="0"/>
              <a:t> BDP </a:t>
            </a:r>
            <a:r>
              <a:rPr lang="en-US" dirty="0" err="1" smtClean="0"/>
              <a:t>za</a:t>
            </a:r>
            <a:r>
              <a:rPr lang="en-US" dirty="0" smtClean="0"/>
              <a:t> 1/3%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b="1" dirty="0" err="1" smtClean="0"/>
              <a:t>Teorije</a:t>
            </a:r>
            <a:r>
              <a:rPr lang="en-US" b="1" dirty="0" smtClean="0"/>
              <a:t> </a:t>
            </a:r>
            <a:r>
              <a:rPr lang="en-US" b="1" dirty="0" err="1" smtClean="0"/>
              <a:t>endogenog</a:t>
            </a:r>
            <a:r>
              <a:rPr lang="en-US" b="1" dirty="0" smtClean="0"/>
              <a:t> </a:t>
            </a:r>
            <a:r>
              <a:rPr lang="en-US" b="1" dirty="0" err="1" smtClean="0"/>
              <a:t>rasta</a:t>
            </a:r>
            <a:r>
              <a:rPr lang="en-US" dirty="0" smtClean="0"/>
              <a:t> – </a:t>
            </a:r>
            <a:r>
              <a:rPr lang="en-US" dirty="0" err="1" smtClean="0"/>
              <a:t>istražuju</a:t>
            </a:r>
            <a:r>
              <a:rPr lang="en-US" dirty="0" smtClean="0"/>
              <a:t> </a:t>
            </a:r>
            <a:r>
              <a:rPr lang="en-US" dirty="0" err="1" smtClean="0"/>
              <a:t>procese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dovode</a:t>
            </a:r>
            <a:r>
              <a:rPr lang="en-US" dirty="0" smtClean="0"/>
              <a:t> do </a:t>
            </a:r>
            <a:r>
              <a:rPr lang="en-US" dirty="0" err="1" smtClean="0"/>
              <a:t>tehnološkog</a:t>
            </a:r>
            <a:r>
              <a:rPr lang="en-US" dirty="0" smtClean="0"/>
              <a:t> </a:t>
            </a:r>
            <a:r>
              <a:rPr lang="en-US" dirty="0" err="1" smtClean="0"/>
              <a:t>napretka</a:t>
            </a:r>
            <a:endParaRPr lang="en-US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tehnološkog</a:t>
            </a:r>
            <a:r>
              <a:rPr lang="en-US" dirty="0" smtClean="0"/>
              <a:t> </a:t>
            </a:r>
            <a:r>
              <a:rPr lang="en-US" dirty="0" err="1" smtClean="0"/>
              <a:t>nazadovanja</a:t>
            </a:r>
            <a:r>
              <a:rPr lang="en-US" dirty="0" smtClean="0"/>
              <a:t> </a:t>
            </a:r>
            <a:r>
              <a:rPr lang="en-US" dirty="0" err="1" smtClean="0"/>
              <a:t>stagnira</a:t>
            </a:r>
            <a:r>
              <a:rPr lang="en-US" dirty="0" smtClean="0"/>
              <a:t> </a:t>
            </a:r>
            <a:r>
              <a:rPr lang="en-US" dirty="0" err="1" smtClean="0"/>
              <a:t>životni</a:t>
            </a:r>
            <a:r>
              <a:rPr lang="en-US" dirty="0" smtClean="0"/>
              <a:t> standard, </a:t>
            </a:r>
            <a:r>
              <a:rPr lang="en-US" dirty="0" err="1" smtClean="0"/>
              <a:t>tada</a:t>
            </a:r>
            <a:r>
              <a:rPr lang="en-US" dirty="0" smtClean="0"/>
              <a:t> bi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trebale</a:t>
            </a:r>
            <a:r>
              <a:rPr lang="en-US" dirty="0" smtClean="0"/>
              <a:t> </a:t>
            </a:r>
            <a:r>
              <a:rPr lang="en-US" dirty="0" err="1" smtClean="0"/>
              <a:t>uložiti</a:t>
            </a:r>
            <a:r>
              <a:rPr lang="en-US" dirty="0" smtClean="0"/>
              <a:t> </a:t>
            </a:r>
            <a:r>
              <a:rPr lang="en-US" dirty="0" err="1" smtClean="0"/>
              <a:t>veće</a:t>
            </a:r>
            <a:r>
              <a:rPr lang="en-US" dirty="0" smtClean="0"/>
              <a:t> </a:t>
            </a:r>
            <a:r>
              <a:rPr lang="en-US" dirty="0" err="1" smtClean="0"/>
              <a:t>napore</a:t>
            </a:r>
            <a:r>
              <a:rPr lang="en-US" dirty="0" smtClean="0"/>
              <a:t> u </a:t>
            </a:r>
            <a:r>
              <a:rPr lang="en-US" dirty="0" err="1" smtClean="0"/>
              <a:t>poticanje</a:t>
            </a:r>
            <a:r>
              <a:rPr lang="en-US" dirty="0" smtClean="0"/>
              <a:t> </a:t>
            </a:r>
            <a:r>
              <a:rPr lang="en-US" dirty="0" err="1" smtClean="0"/>
              <a:t>istraživanja</a:t>
            </a:r>
            <a:r>
              <a:rPr lang="en-US" dirty="0" smtClean="0"/>
              <a:t>, </a:t>
            </a:r>
            <a:r>
              <a:rPr lang="en-US" dirty="0" err="1" smtClean="0"/>
              <a:t>zaštitu</a:t>
            </a:r>
            <a:r>
              <a:rPr lang="en-US" dirty="0" smtClean="0"/>
              <a:t> </a:t>
            </a:r>
            <a:r>
              <a:rPr lang="en-US" dirty="0" err="1" smtClean="0"/>
              <a:t>intelektualnih</a:t>
            </a:r>
            <a:r>
              <a:rPr lang="en-US" dirty="0" smtClean="0"/>
              <a:t> </a:t>
            </a:r>
            <a:r>
              <a:rPr lang="en-US" dirty="0" err="1" smtClean="0"/>
              <a:t>prava</a:t>
            </a:r>
            <a:r>
              <a:rPr lang="en-US" dirty="0" smtClean="0"/>
              <a:t> i </a:t>
            </a:r>
            <a:r>
              <a:rPr lang="en-US" dirty="0" err="1" smtClean="0"/>
              <a:t>nagrađivanje</a:t>
            </a:r>
            <a:r>
              <a:rPr lang="en-US" dirty="0" smtClean="0"/>
              <a:t> </a:t>
            </a:r>
            <a:r>
              <a:rPr lang="en-US" dirty="0" err="1" smtClean="0"/>
              <a:t>kreativnosti</a:t>
            </a:r>
            <a:endParaRPr lang="en-US" dirty="0" smtClean="0"/>
          </a:p>
          <a:p>
            <a:r>
              <a:rPr lang="en-US" b="1" dirty="0" smtClean="0"/>
              <a:t>Paul </a:t>
            </a:r>
            <a:r>
              <a:rPr lang="en-US" b="1" dirty="0" err="1" smtClean="0"/>
              <a:t>Romer</a:t>
            </a:r>
            <a:r>
              <a:rPr lang="en-US" dirty="0" smtClean="0"/>
              <a:t> – </a:t>
            </a:r>
            <a:r>
              <a:rPr lang="en-US" dirty="0" err="1" smtClean="0"/>
              <a:t>znanje</a:t>
            </a:r>
            <a:r>
              <a:rPr lang="en-US" dirty="0" smtClean="0"/>
              <a:t> i </a:t>
            </a:r>
            <a:r>
              <a:rPr lang="en-US" dirty="0" err="1" smtClean="0"/>
              <a:t>ideje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pokreta</a:t>
            </a:r>
            <a:r>
              <a:rPr lang="en-US" dirty="0" err="1" smtClean="0"/>
              <a:t>čka</a:t>
            </a:r>
            <a:r>
              <a:rPr lang="en-US" dirty="0" smtClean="0"/>
              <a:t> </a:t>
            </a:r>
            <a:r>
              <a:rPr lang="en-US" dirty="0" err="1" smtClean="0"/>
              <a:t>snaga</a:t>
            </a:r>
            <a:r>
              <a:rPr lang="en-US" dirty="0" smtClean="0"/>
              <a:t> </a:t>
            </a:r>
            <a:r>
              <a:rPr lang="en-US" dirty="0" err="1" smtClean="0"/>
              <a:t>tehnoloških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endParaRPr lang="en-US" dirty="0" smtClean="0"/>
          </a:p>
          <a:p>
            <a:r>
              <a:rPr lang="en-US" dirty="0" err="1" smtClean="0"/>
              <a:t>Uočava</a:t>
            </a:r>
            <a:r>
              <a:rPr lang="en-US" dirty="0" smtClean="0"/>
              <a:t> </a:t>
            </a:r>
            <a:r>
              <a:rPr lang="en-US" dirty="0" err="1" smtClean="0"/>
              <a:t>pozitivnu</a:t>
            </a:r>
            <a:r>
              <a:rPr lang="en-US" dirty="0" smtClean="0"/>
              <a:t> </a:t>
            </a:r>
            <a:r>
              <a:rPr lang="en-US" dirty="0" err="1" smtClean="0"/>
              <a:t>eksternaliju</a:t>
            </a:r>
            <a:r>
              <a:rPr lang="en-US" dirty="0" smtClean="0"/>
              <a:t> </a:t>
            </a:r>
            <a:r>
              <a:rPr lang="en-US" dirty="0" err="1" smtClean="0"/>
              <a:t>tehnološkog</a:t>
            </a:r>
            <a:r>
              <a:rPr lang="en-US" dirty="0" smtClean="0"/>
              <a:t> </a:t>
            </a:r>
            <a:r>
              <a:rPr lang="en-US" dirty="0" err="1" smtClean="0"/>
              <a:t>napretka</a:t>
            </a:r>
            <a:r>
              <a:rPr lang="en-US" dirty="0" smtClean="0"/>
              <a:t> – </a:t>
            </a:r>
            <a:r>
              <a:rPr lang="en-US" b="1" dirty="0" err="1" smtClean="0"/>
              <a:t>prelijevanje</a:t>
            </a:r>
            <a:r>
              <a:rPr lang="en-US" b="1" dirty="0" smtClean="0"/>
              <a:t> </a:t>
            </a:r>
            <a:r>
              <a:rPr lang="en-US" b="1" dirty="0" err="1" smtClean="0"/>
              <a:t>znanja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081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Gospodarski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razvoj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odr</a:t>
            </a:r>
            <a:r>
              <a:rPr lang="en-US" sz="2800" b="1" dirty="0" err="1" smtClean="0"/>
              <a:t>živi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razvitak</a:t>
            </a:r>
            <a:endParaRPr lang="en-US" sz="2800" b="1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err="1" smtClean="0"/>
              <a:t>Gospodarski</a:t>
            </a:r>
            <a:r>
              <a:rPr lang="en-US" b="1" dirty="0" smtClean="0"/>
              <a:t> </a:t>
            </a:r>
            <a:r>
              <a:rPr lang="en-US" b="1" dirty="0" err="1" smtClean="0"/>
              <a:t>razvoj</a:t>
            </a:r>
            <a:r>
              <a:rPr lang="en-US" dirty="0" smtClean="0"/>
              <a:t> – </a:t>
            </a:r>
            <a:r>
              <a:rPr lang="en-US" dirty="0" err="1" smtClean="0"/>
              <a:t>mjeri</a:t>
            </a:r>
            <a:r>
              <a:rPr lang="en-US" dirty="0" smtClean="0"/>
              <a:t> </a:t>
            </a:r>
            <a:r>
              <a:rPr lang="en-US" dirty="0" err="1" smtClean="0"/>
              <a:t>kvalitativne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u </a:t>
            </a:r>
            <a:r>
              <a:rPr lang="en-US" dirty="0" err="1" smtClean="0"/>
              <a:t>društvu</a:t>
            </a:r>
            <a:r>
              <a:rPr lang="en-US" dirty="0" smtClean="0"/>
              <a:t> i </a:t>
            </a:r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en-US" dirty="0" err="1" smtClean="0"/>
              <a:t>ekonomskog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obuhvaća</a:t>
            </a:r>
            <a:r>
              <a:rPr lang="en-US" dirty="0" smtClean="0"/>
              <a:t> </a:t>
            </a:r>
            <a:r>
              <a:rPr lang="en-US" dirty="0" err="1" smtClean="0"/>
              <a:t>strukturne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utječu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stupanj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endParaRPr lang="en-US" dirty="0" smtClean="0"/>
          </a:p>
          <a:p>
            <a:r>
              <a:rPr lang="en-US" dirty="0" err="1" smtClean="0"/>
              <a:t>Najčešća</a:t>
            </a:r>
            <a:r>
              <a:rPr lang="en-US" dirty="0" smtClean="0"/>
              <a:t> </a:t>
            </a:r>
            <a:r>
              <a:rPr lang="en-US" dirty="0" err="1" smtClean="0"/>
              <a:t>mjera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određivanje</a:t>
            </a:r>
            <a:r>
              <a:rPr lang="en-US" dirty="0" smtClean="0"/>
              <a:t> </a:t>
            </a:r>
            <a:r>
              <a:rPr lang="en-US" dirty="0" err="1" smtClean="0"/>
              <a:t>stupnja</a:t>
            </a:r>
            <a:r>
              <a:rPr lang="en-US" dirty="0" smtClean="0"/>
              <a:t> </a:t>
            </a:r>
            <a:r>
              <a:rPr lang="en-US" dirty="0" err="1" smtClean="0"/>
              <a:t>razvijenosti</a:t>
            </a:r>
            <a:r>
              <a:rPr lang="en-US" dirty="0" smtClean="0"/>
              <a:t> </a:t>
            </a:r>
            <a:r>
              <a:rPr lang="en-US" dirty="0" err="1" smtClean="0"/>
              <a:t>društva</a:t>
            </a:r>
            <a:r>
              <a:rPr lang="en-US" dirty="0" smtClean="0"/>
              <a:t> jest </a:t>
            </a:r>
            <a:r>
              <a:rPr lang="en-US" dirty="0" err="1" smtClean="0"/>
              <a:t>indeks</a:t>
            </a:r>
            <a:r>
              <a:rPr lang="en-US" dirty="0" smtClean="0"/>
              <a:t> </a:t>
            </a:r>
            <a:r>
              <a:rPr lang="en-US" dirty="0" err="1" smtClean="0"/>
              <a:t>društvenog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r>
              <a:rPr lang="en-US" dirty="0" smtClean="0"/>
              <a:t> HDI (</a:t>
            </a:r>
            <a:r>
              <a:rPr lang="en-US" i="1" dirty="0" smtClean="0"/>
              <a:t>Human Development Index</a:t>
            </a:r>
            <a:r>
              <a:rPr lang="en-US" dirty="0" smtClean="0"/>
              <a:t>)</a:t>
            </a:r>
          </a:p>
          <a:p>
            <a:r>
              <a:rPr lang="en-US" b="1" dirty="0" err="1" smtClean="0"/>
              <a:t>Održivi</a:t>
            </a:r>
            <a:r>
              <a:rPr lang="en-US" b="1" dirty="0" smtClean="0"/>
              <a:t> </a:t>
            </a:r>
            <a:r>
              <a:rPr lang="en-US" b="1" dirty="0" err="1" smtClean="0"/>
              <a:t>razvitak</a:t>
            </a:r>
            <a:r>
              <a:rPr lang="en-US" dirty="0" smtClean="0"/>
              <a:t> – </a:t>
            </a:r>
            <a:r>
              <a:rPr lang="en-US" dirty="0" err="1" smtClean="0"/>
              <a:t>razvoj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zadovoljava</a:t>
            </a:r>
            <a:r>
              <a:rPr lang="en-US" dirty="0" smtClean="0"/>
              <a:t> </a:t>
            </a:r>
            <a:r>
              <a:rPr lang="en-US" dirty="0" err="1" smtClean="0"/>
              <a:t>potrebe</a:t>
            </a:r>
            <a:r>
              <a:rPr lang="en-US" dirty="0" smtClean="0"/>
              <a:t> </a:t>
            </a:r>
            <a:r>
              <a:rPr lang="en-US" dirty="0" err="1" smtClean="0"/>
              <a:t>sadašnje</a:t>
            </a:r>
            <a:r>
              <a:rPr lang="en-US" dirty="0" smtClean="0"/>
              <a:t> </a:t>
            </a:r>
            <a:r>
              <a:rPr lang="en-US" dirty="0" err="1" smtClean="0"/>
              <a:t>generacije</a:t>
            </a:r>
            <a:r>
              <a:rPr lang="en-US" dirty="0" smtClean="0"/>
              <a:t>, a da </a:t>
            </a:r>
            <a:r>
              <a:rPr lang="en-US" dirty="0" err="1" smtClean="0"/>
              <a:t>pritom</a:t>
            </a:r>
            <a:r>
              <a:rPr lang="en-US" dirty="0" smtClean="0"/>
              <a:t> ne </a:t>
            </a:r>
            <a:r>
              <a:rPr lang="en-US" dirty="0" err="1" smtClean="0"/>
              <a:t>ugrožava</a:t>
            </a:r>
            <a:r>
              <a:rPr lang="en-US" dirty="0" smtClean="0"/>
              <a:t> </a:t>
            </a:r>
            <a:r>
              <a:rPr lang="en-US" dirty="0" err="1" smtClean="0"/>
              <a:t>potrebe</a:t>
            </a:r>
            <a:r>
              <a:rPr lang="en-US" dirty="0" smtClean="0"/>
              <a:t> </a:t>
            </a:r>
            <a:r>
              <a:rPr lang="en-US" dirty="0" err="1" smtClean="0"/>
              <a:t>budućih</a:t>
            </a:r>
            <a:r>
              <a:rPr lang="en-US" dirty="0" smtClean="0"/>
              <a:t> </a:t>
            </a:r>
            <a:r>
              <a:rPr lang="en-US" dirty="0" err="1" smtClean="0"/>
              <a:t>generacija</a:t>
            </a:r>
            <a:r>
              <a:rPr lang="en-US" dirty="0" smtClean="0"/>
              <a:t> (</a:t>
            </a:r>
            <a:r>
              <a:rPr lang="en-US" dirty="0" err="1" smtClean="0"/>
              <a:t>temelji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: </a:t>
            </a:r>
            <a:r>
              <a:rPr lang="en-US" u="sng" dirty="0" err="1" smtClean="0"/>
              <a:t>gospodarskom</a:t>
            </a:r>
            <a:r>
              <a:rPr lang="en-US" u="sng" dirty="0" smtClean="0"/>
              <a:t> </a:t>
            </a:r>
            <a:r>
              <a:rPr lang="en-US" u="sng" dirty="0" err="1" smtClean="0"/>
              <a:t>razvoju</a:t>
            </a:r>
            <a:r>
              <a:rPr lang="en-US" u="sng" dirty="0" smtClean="0"/>
              <a:t>, </a:t>
            </a:r>
            <a:r>
              <a:rPr lang="en-US" u="sng" dirty="0" err="1" smtClean="0"/>
              <a:t>zaštiti</a:t>
            </a:r>
            <a:r>
              <a:rPr lang="en-US" u="sng" dirty="0" smtClean="0"/>
              <a:t> </a:t>
            </a:r>
            <a:r>
              <a:rPr lang="en-US" u="sng" dirty="0" err="1" smtClean="0"/>
              <a:t>socijalnih</a:t>
            </a:r>
            <a:r>
              <a:rPr lang="en-US" u="sng" dirty="0" smtClean="0"/>
              <a:t> </a:t>
            </a:r>
            <a:r>
              <a:rPr lang="en-US" u="sng" dirty="0" err="1" smtClean="0"/>
              <a:t>interesa</a:t>
            </a:r>
            <a:r>
              <a:rPr lang="en-US" u="sng" dirty="0" smtClean="0"/>
              <a:t> </a:t>
            </a:r>
            <a:r>
              <a:rPr lang="en-US" u="sng" dirty="0" err="1" smtClean="0"/>
              <a:t>društva</a:t>
            </a:r>
            <a:r>
              <a:rPr lang="en-US" u="sng" dirty="0" smtClean="0"/>
              <a:t>, </a:t>
            </a:r>
            <a:r>
              <a:rPr lang="en-US" u="sng" dirty="0" err="1" smtClean="0"/>
              <a:t>zaštiti</a:t>
            </a:r>
            <a:r>
              <a:rPr lang="en-US" u="sng" dirty="0" smtClean="0"/>
              <a:t> </a:t>
            </a:r>
            <a:r>
              <a:rPr lang="en-US" u="sng" dirty="0" err="1" smtClean="0"/>
              <a:t>okoliša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1041400"/>
            <a:ext cx="4051300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58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Zemlje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razvoju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razvijene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zemlje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Razvijene</a:t>
            </a:r>
            <a:r>
              <a:rPr lang="en-US" b="1" dirty="0" smtClean="0"/>
              <a:t> </a:t>
            </a:r>
            <a:r>
              <a:rPr lang="en-US" b="1" dirty="0" err="1" smtClean="0"/>
              <a:t>zemlje</a:t>
            </a:r>
            <a:r>
              <a:rPr lang="en-US" dirty="0" smtClean="0"/>
              <a:t> – </a:t>
            </a:r>
            <a:r>
              <a:rPr lang="en-US" dirty="0" err="1" smtClean="0"/>
              <a:t>visoke</a:t>
            </a:r>
            <a:r>
              <a:rPr lang="en-US" dirty="0" smtClean="0"/>
              <a:t> i </a:t>
            </a:r>
            <a:r>
              <a:rPr lang="en-US" dirty="0" err="1" smtClean="0"/>
              <a:t>vrlo</a:t>
            </a:r>
            <a:r>
              <a:rPr lang="en-US" dirty="0" smtClean="0"/>
              <a:t> </a:t>
            </a:r>
            <a:r>
              <a:rPr lang="en-US" dirty="0" err="1" smtClean="0"/>
              <a:t>visoke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BDP </a:t>
            </a:r>
            <a:r>
              <a:rPr lang="en-US" i="1" dirty="0" smtClean="0"/>
              <a:t>per capita</a:t>
            </a:r>
            <a:r>
              <a:rPr lang="en-US" dirty="0" smtClean="0"/>
              <a:t>, </a:t>
            </a:r>
            <a:r>
              <a:rPr lang="en-US" dirty="0" err="1" smtClean="0"/>
              <a:t>razvijeni</a:t>
            </a:r>
            <a:r>
              <a:rPr lang="en-US" dirty="0" smtClean="0"/>
              <a:t> </a:t>
            </a:r>
            <a:r>
              <a:rPr lang="en-US" dirty="0" err="1" smtClean="0"/>
              <a:t>socijalni</a:t>
            </a:r>
            <a:r>
              <a:rPr lang="en-US" dirty="0" smtClean="0"/>
              <a:t> </a:t>
            </a:r>
            <a:r>
              <a:rPr lang="en-US" dirty="0" err="1" smtClean="0"/>
              <a:t>pokazatelji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pismenost</a:t>
            </a:r>
            <a:r>
              <a:rPr lang="en-US" dirty="0" smtClean="0"/>
              <a:t>, </a:t>
            </a:r>
            <a:r>
              <a:rPr lang="en-US" dirty="0" err="1" smtClean="0"/>
              <a:t>obrazovanost</a:t>
            </a:r>
            <a:r>
              <a:rPr lang="en-US" dirty="0" smtClean="0"/>
              <a:t>, </a:t>
            </a:r>
            <a:r>
              <a:rPr lang="en-US" dirty="0" err="1" smtClean="0"/>
              <a:t>o</a:t>
            </a:r>
            <a:r>
              <a:rPr lang="en-US" dirty="0" err="1" smtClean="0"/>
              <a:t>čekivana</a:t>
            </a:r>
            <a:r>
              <a:rPr lang="en-US" dirty="0" smtClean="0"/>
              <a:t> dob…), </a:t>
            </a:r>
            <a:r>
              <a:rPr lang="en-US" dirty="0" err="1" smtClean="0"/>
              <a:t>razvijene</a:t>
            </a:r>
            <a:r>
              <a:rPr lang="en-US" dirty="0" smtClean="0"/>
              <a:t> </a:t>
            </a:r>
            <a:r>
              <a:rPr lang="en-US" dirty="0" err="1" smtClean="0"/>
              <a:t>institucije</a:t>
            </a:r>
            <a:endParaRPr lang="en-US" dirty="0" smtClean="0"/>
          </a:p>
          <a:p>
            <a:r>
              <a:rPr lang="en-US" dirty="0" smtClean="0"/>
              <a:t>U </a:t>
            </a:r>
            <a:r>
              <a:rPr lang="en-US" dirty="0" err="1" smtClean="0"/>
              <a:t>drugoj</a:t>
            </a:r>
            <a:r>
              <a:rPr lang="en-US" dirty="0" smtClean="0"/>
              <a:t> </a:t>
            </a:r>
            <a:r>
              <a:rPr lang="en-US" dirty="0" err="1" smtClean="0"/>
              <a:t>polovici</a:t>
            </a:r>
            <a:r>
              <a:rPr lang="en-US" dirty="0" smtClean="0"/>
              <a:t> 20. </a:t>
            </a:r>
            <a:r>
              <a:rPr lang="en-US" dirty="0" err="1" smtClean="0"/>
              <a:t>stolje</a:t>
            </a:r>
            <a:r>
              <a:rPr lang="en-US" dirty="0" err="1" smtClean="0"/>
              <a:t>ća</a:t>
            </a:r>
            <a:r>
              <a:rPr lang="en-US" dirty="0" smtClean="0"/>
              <a:t> </a:t>
            </a:r>
            <a:r>
              <a:rPr lang="en-US" dirty="0" err="1" smtClean="0"/>
              <a:t>najviše</a:t>
            </a:r>
            <a:r>
              <a:rPr lang="en-US" dirty="0" smtClean="0"/>
              <a:t> </a:t>
            </a:r>
            <a:r>
              <a:rPr lang="en-US" dirty="0" err="1" smtClean="0"/>
              <a:t>ulagale</a:t>
            </a:r>
            <a:r>
              <a:rPr lang="en-US" dirty="0" smtClean="0"/>
              <a:t> u </a:t>
            </a:r>
            <a:r>
              <a:rPr lang="en-US" dirty="0" err="1" smtClean="0"/>
              <a:t>nove</a:t>
            </a:r>
            <a:r>
              <a:rPr lang="en-US" dirty="0" smtClean="0"/>
              <a:t> </a:t>
            </a:r>
            <a:r>
              <a:rPr lang="en-US" dirty="0" err="1" smtClean="0"/>
              <a:t>tehnologije</a:t>
            </a:r>
            <a:r>
              <a:rPr lang="en-US" dirty="0" smtClean="0"/>
              <a:t> </a:t>
            </a:r>
            <a:r>
              <a:rPr lang="en-US" dirty="0" err="1" smtClean="0"/>
              <a:t>što</a:t>
            </a:r>
            <a:r>
              <a:rPr lang="en-US" dirty="0" smtClean="0"/>
              <a:t> je </a:t>
            </a:r>
            <a:r>
              <a:rPr lang="en-US" dirty="0" err="1" smtClean="0"/>
              <a:t>dovelo</a:t>
            </a:r>
            <a:r>
              <a:rPr lang="en-US" dirty="0" smtClean="0"/>
              <a:t> do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i </a:t>
            </a:r>
            <a:r>
              <a:rPr lang="en-US" dirty="0" err="1" smtClean="0"/>
              <a:t>izvoza</a:t>
            </a:r>
            <a:endParaRPr lang="en-US" dirty="0" smtClean="0"/>
          </a:p>
          <a:p>
            <a:r>
              <a:rPr lang="en-US" b="1" dirty="0" err="1" smtClean="0"/>
              <a:t>Zemlje</a:t>
            </a:r>
            <a:r>
              <a:rPr lang="en-US" b="1" dirty="0" smtClean="0"/>
              <a:t> u </a:t>
            </a:r>
            <a:r>
              <a:rPr lang="en-US" b="1" dirty="0" err="1" smtClean="0"/>
              <a:t>razvoju</a:t>
            </a:r>
            <a:r>
              <a:rPr lang="en-US" dirty="0" smtClean="0"/>
              <a:t> – </a:t>
            </a:r>
            <a:r>
              <a:rPr lang="en-US" dirty="0" err="1" smtClean="0"/>
              <a:t>obuhvaća</a:t>
            </a:r>
            <a:r>
              <a:rPr lang="en-US" dirty="0" smtClean="0"/>
              <a:t> i </a:t>
            </a:r>
            <a:r>
              <a:rPr lang="en-US" dirty="0" err="1" smtClean="0"/>
              <a:t>najsiromašnije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i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posljednjih</a:t>
            </a:r>
            <a:r>
              <a:rPr lang="en-US" dirty="0" smtClean="0"/>
              <a:t> </a:t>
            </a:r>
            <a:r>
              <a:rPr lang="en-US" dirty="0" err="1" smtClean="0"/>
              <a:t>desetljeća</a:t>
            </a:r>
            <a:r>
              <a:rPr lang="en-US" dirty="0" smtClean="0"/>
              <a:t> </a:t>
            </a:r>
            <a:r>
              <a:rPr lang="en-US" dirty="0" err="1" smtClean="0"/>
              <a:t>ubrzano</a:t>
            </a:r>
            <a:r>
              <a:rPr lang="en-US" dirty="0" smtClean="0"/>
              <a:t> </a:t>
            </a:r>
            <a:r>
              <a:rPr lang="en-US" dirty="0" err="1" smtClean="0"/>
              <a:t>rastu</a:t>
            </a:r>
            <a:endParaRPr lang="en-US" dirty="0" smtClean="0"/>
          </a:p>
          <a:p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usporedbu</a:t>
            </a:r>
            <a:r>
              <a:rPr lang="en-US" dirty="0" smtClean="0"/>
              <a:t> </a:t>
            </a:r>
            <a:r>
              <a:rPr lang="en-US" dirty="0" err="1" smtClean="0"/>
              <a:t>stupnja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r>
              <a:rPr lang="en-US" dirty="0" smtClean="0"/>
              <a:t> </a:t>
            </a:r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</a:t>
            </a:r>
            <a:r>
              <a:rPr lang="en-US" dirty="0" err="1" smtClean="0"/>
              <a:t>koristi</a:t>
            </a:r>
            <a:r>
              <a:rPr lang="en-US" dirty="0" smtClean="0"/>
              <a:t> se </a:t>
            </a:r>
            <a:r>
              <a:rPr lang="en-US" dirty="0" err="1" smtClean="0"/>
              <a:t>klasifikacija</a:t>
            </a:r>
            <a:r>
              <a:rPr lang="en-US" dirty="0" smtClean="0"/>
              <a:t> IMF-a (</a:t>
            </a:r>
            <a:r>
              <a:rPr lang="en-US" i="1" dirty="0" smtClean="0"/>
              <a:t>International Monetary Fund</a:t>
            </a:r>
            <a:r>
              <a:rPr lang="en-US" dirty="0" smtClean="0"/>
              <a:t>)</a:t>
            </a:r>
          </a:p>
          <a:p>
            <a:r>
              <a:rPr lang="en-US" dirty="0" smtClean="0"/>
              <a:t>IMF </a:t>
            </a:r>
            <a:r>
              <a:rPr lang="en-US" dirty="0" err="1" smtClean="0"/>
              <a:t>razlikuje</a:t>
            </a:r>
            <a:r>
              <a:rPr lang="en-US" dirty="0" smtClean="0"/>
              <a:t> </a:t>
            </a:r>
            <a:r>
              <a:rPr lang="en-US" i="1" dirty="0" err="1" smtClean="0"/>
              <a:t>grupu</a:t>
            </a:r>
            <a:r>
              <a:rPr lang="en-US" i="1" dirty="0" smtClean="0"/>
              <a:t> </a:t>
            </a:r>
            <a:r>
              <a:rPr lang="en-US" i="1" dirty="0" err="1" smtClean="0"/>
              <a:t>razvijenih</a:t>
            </a:r>
            <a:r>
              <a:rPr lang="en-US" i="1" dirty="0" smtClean="0"/>
              <a:t> </a:t>
            </a:r>
            <a:r>
              <a:rPr lang="en-US" i="1" dirty="0" err="1" smtClean="0"/>
              <a:t>zemalja</a:t>
            </a:r>
            <a:r>
              <a:rPr lang="en-US" dirty="0" smtClean="0"/>
              <a:t> i </a:t>
            </a:r>
            <a:r>
              <a:rPr lang="en-US" i="1" dirty="0" err="1" smtClean="0"/>
              <a:t>grupu</a:t>
            </a:r>
            <a:r>
              <a:rPr lang="en-US" i="1" dirty="0" smtClean="0"/>
              <a:t> </a:t>
            </a:r>
            <a:r>
              <a:rPr lang="en-US" i="1" dirty="0" err="1" smtClean="0"/>
              <a:t>zemalja</a:t>
            </a:r>
            <a:r>
              <a:rPr lang="en-US" i="1" dirty="0" smtClean="0"/>
              <a:t> u </a:t>
            </a:r>
            <a:r>
              <a:rPr lang="en-US" i="1" dirty="0" err="1" smtClean="0"/>
              <a:t>razvoju</a:t>
            </a:r>
            <a:r>
              <a:rPr lang="en-US" dirty="0" smtClean="0"/>
              <a:t> (</a:t>
            </a:r>
            <a:r>
              <a:rPr lang="en-US" i="1" dirty="0" err="1" smtClean="0"/>
              <a:t>tržišta</a:t>
            </a:r>
            <a:r>
              <a:rPr lang="en-US" i="1" dirty="0" smtClean="0"/>
              <a:t> u </a:t>
            </a:r>
            <a:r>
              <a:rPr lang="en-US" i="1" dirty="0" err="1" smtClean="0"/>
              <a:t>nastajanju</a:t>
            </a:r>
            <a:r>
              <a:rPr lang="en-US" i="1" dirty="0" smtClean="0"/>
              <a:t> i </a:t>
            </a:r>
            <a:r>
              <a:rPr lang="en-US" i="1" dirty="0" err="1" smtClean="0"/>
              <a:t>ostale</a:t>
            </a:r>
            <a:r>
              <a:rPr lang="en-US" i="1" dirty="0" smtClean="0"/>
              <a:t> </a:t>
            </a:r>
            <a:r>
              <a:rPr lang="en-US" i="1" dirty="0" err="1" smtClean="0"/>
              <a:t>zemlje</a:t>
            </a:r>
            <a:r>
              <a:rPr lang="en-US" i="1" dirty="0" smtClean="0"/>
              <a:t> u </a:t>
            </a:r>
            <a:r>
              <a:rPr lang="en-US" i="1" dirty="0" err="1" smtClean="0"/>
              <a:t>razvoju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940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Udio</a:t>
            </a:r>
            <a:r>
              <a:rPr lang="en-US" dirty="0" smtClean="0"/>
              <a:t> u </a:t>
            </a:r>
            <a:r>
              <a:rPr lang="en-US" dirty="0" err="1" smtClean="0"/>
              <a:t>svjetskom</a:t>
            </a:r>
            <a:r>
              <a:rPr lang="en-US" dirty="0" smtClean="0"/>
              <a:t> BDP-u, </a:t>
            </a:r>
            <a:r>
              <a:rPr lang="en-US" dirty="0" err="1" smtClean="0"/>
              <a:t>razvijene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: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 = 17% : 83%</a:t>
            </a:r>
          </a:p>
          <a:p>
            <a:r>
              <a:rPr lang="en-US" b="1" dirty="0" err="1" smtClean="0"/>
              <a:t>Tr</a:t>
            </a:r>
            <a:r>
              <a:rPr lang="en-US" b="1" dirty="0" err="1" smtClean="0"/>
              <a:t>žišta</a:t>
            </a:r>
            <a:r>
              <a:rPr lang="en-US" b="1" dirty="0" smtClean="0"/>
              <a:t> u </a:t>
            </a:r>
            <a:r>
              <a:rPr lang="en-US" b="1" dirty="0" err="1" smtClean="0"/>
              <a:t>nastajanju</a:t>
            </a:r>
            <a:r>
              <a:rPr lang="en-US" dirty="0" smtClean="0"/>
              <a:t> –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se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brzog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odvojile</a:t>
            </a:r>
            <a:r>
              <a:rPr lang="en-US" dirty="0" smtClean="0"/>
              <a:t> od </a:t>
            </a:r>
            <a:r>
              <a:rPr lang="en-US" dirty="0" err="1" smtClean="0"/>
              <a:t>ostalih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u </a:t>
            </a:r>
            <a:r>
              <a:rPr lang="en-US" dirty="0" err="1" smtClean="0"/>
              <a:t>razvoju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danas</a:t>
            </a:r>
            <a:r>
              <a:rPr lang="en-US" dirty="0" smtClean="0"/>
              <a:t> u </a:t>
            </a:r>
            <a:r>
              <a:rPr lang="en-US" dirty="0" err="1" smtClean="0"/>
              <a:t>fazi</a:t>
            </a:r>
            <a:r>
              <a:rPr lang="en-US" dirty="0" smtClean="0"/>
              <a:t> </a:t>
            </a:r>
            <a:r>
              <a:rPr lang="en-US" dirty="0" err="1" smtClean="0"/>
              <a:t>razvoja</a:t>
            </a:r>
            <a:r>
              <a:rPr lang="en-US" dirty="0" smtClean="0"/>
              <a:t> </a:t>
            </a:r>
            <a:r>
              <a:rPr lang="en-US" dirty="0" err="1" smtClean="0"/>
              <a:t>institucija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karakteriziraju</a:t>
            </a:r>
            <a:r>
              <a:rPr lang="en-US" dirty="0" smtClean="0"/>
              <a:t> </a:t>
            </a:r>
            <a:r>
              <a:rPr lang="en-US" dirty="0" err="1" smtClean="0"/>
              <a:t>razvijene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endParaRPr lang="en-US" dirty="0" smtClean="0"/>
          </a:p>
          <a:p>
            <a:r>
              <a:rPr lang="en-US" b="1" dirty="0" err="1" smtClean="0"/>
              <a:t>Ostale</a:t>
            </a:r>
            <a:r>
              <a:rPr lang="en-US" b="1" dirty="0" smtClean="0"/>
              <a:t> </a:t>
            </a:r>
            <a:r>
              <a:rPr lang="en-US" b="1" dirty="0" err="1" smtClean="0"/>
              <a:t>zemlje</a:t>
            </a:r>
            <a:r>
              <a:rPr lang="en-US" b="1" dirty="0" smtClean="0"/>
              <a:t> u </a:t>
            </a:r>
            <a:r>
              <a:rPr lang="en-US" b="1" dirty="0" err="1" smtClean="0"/>
              <a:t>razvoju</a:t>
            </a:r>
            <a:r>
              <a:rPr lang="en-US" dirty="0" smtClean="0"/>
              <a:t> – </a:t>
            </a:r>
            <a:r>
              <a:rPr lang="en-US" dirty="0" err="1" smtClean="0"/>
              <a:t>manje</a:t>
            </a:r>
            <a:r>
              <a:rPr lang="en-US" dirty="0" smtClean="0"/>
              <a:t> </a:t>
            </a:r>
            <a:r>
              <a:rPr lang="en-US" dirty="0" err="1" smtClean="0"/>
              <a:t>uspješne</a:t>
            </a:r>
            <a:r>
              <a:rPr lang="en-US" dirty="0" smtClean="0"/>
              <a:t> i </a:t>
            </a:r>
            <a:r>
              <a:rPr lang="en-US" dirty="0" err="1" smtClean="0"/>
              <a:t>siromašne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s </a:t>
            </a:r>
            <a:r>
              <a:rPr lang="en-US" dirty="0" err="1" smtClean="0"/>
              <a:t>niskim</a:t>
            </a:r>
            <a:r>
              <a:rPr lang="en-US" dirty="0" smtClean="0"/>
              <a:t> </a:t>
            </a:r>
            <a:r>
              <a:rPr lang="en-US" dirty="0" err="1" smtClean="0"/>
              <a:t>razinama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(</a:t>
            </a:r>
            <a:r>
              <a:rPr lang="en-US" dirty="0" err="1" smtClean="0"/>
              <a:t>brzi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stanovništva</a:t>
            </a:r>
            <a:r>
              <a:rPr lang="en-US" dirty="0" smtClean="0"/>
              <a:t>, </a:t>
            </a:r>
            <a:r>
              <a:rPr lang="en-US" dirty="0" err="1" smtClean="0"/>
              <a:t>ruralno</a:t>
            </a:r>
            <a:r>
              <a:rPr lang="en-US" dirty="0" smtClean="0"/>
              <a:t> </a:t>
            </a:r>
            <a:r>
              <a:rPr lang="en-US" dirty="0" err="1" smtClean="0"/>
              <a:t>stanovništvo</a:t>
            </a:r>
            <a:r>
              <a:rPr lang="en-US" dirty="0" smtClean="0"/>
              <a:t>, </a:t>
            </a:r>
            <a:r>
              <a:rPr lang="en-US" dirty="0" err="1" smtClean="0"/>
              <a:t>nestašica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, </a:t>
            </a:r>
            <a:r>
              <a:rPr lang="en-US" dirty="0" err="1" smtClean="0"/>
              <a:t>niske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obrazovanosti</a:t>
            </a:r>
            <a:r>
              <a:rPr lang="en-US" dirty="0" smtClean="0"/>
              <a:t>, </a:t>
            </a:r>
            <a:r>
              <a:rPr lang="en-US" dirty="0" err="1" smtClean="0"/>
              <a:t>slabo</a:t>
            </a:r>
            <a:r>
              <a:rPr lang="en-US" dirty="0" smtClean="0"/>
              <a:t> </a:t>
            </a:r>
            <a:r>
              <a:rPr lang="en-US" dirty="0" err="1" smtClean="0"/>
              <a:t>zdravlje</a:t>
            </a:r>
            <a:r>
              <a:rPr lang="en-US" dirty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, </a:t>
            </a:r>
            <a:r>
              <a:rPr lang="en-US" dirty="0" err="1" smtClean="0"/>
              <a:t>neishranjenost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usporedbu</a:t>
            </a:r>
            <a:r>
              <a:rPr lang="en-US" dirty="0" smtClean="0"/>
              <a:t> </a:t>
            </a:r>
            <a:r>
              <a:rPr lang="en-US" dirty="0" err="1" smtClean="0"/>
              <a:t>životnog</a:t>
            </a:r>
            <a:r>
              <a:rPr lang="en-US" dirty="0" smtClean="0"/>
              <a:t> </a:t>
            </a:r>
            <a:r>
              <a:rPr lang="en-US" dirty="0" err="1" smtClean="0"/>
              <a:t>standarda</a:t>
            </a:r>
            <a:r>
              <a:rPr lang="en-US" dirty="0" smtClean="0"/>
              <a:t> </a:t>
            </a:r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</a:t>
            </a:r>
            <a:r>
              <a:rPr lang="en-US" dirty="0" err="1" smtClean="0"/>
              <a:t>korsti</a:t>
            </a:r>
            <a:r>
              <a:rPr lang="en-US" dirty="0" smtClean="0"/>
              <a:t> se </a:t>
            </a:r>
            <a:r>
              <a:rPr lang="en-US" dirty="0" err="1" smtClean="0"/>
              <a:t>realni</a:t>
            </a:r>
            <a:r>
              <a:rPr lang="en-US" dirty="0" smtClean="0"/>
              <a:t> BDP </a:t>
            </a:r>
            <a:r>
              <a:rPr lang="en-US" i="1" dirty="0" smtClean="0"/>
              <a:t>per capita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BDP </a:t>
            </a:r>
            <a:r>
              <a:rPr lang="en-US" i="1" dirty="0" smtClean="0"/>
              <a:t>per capita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paritetu</a:t>
            </a:r>
            <a:r>
              <a:rPr lang="en-US" dirty="0" smtClean="0"/>
              <a:t> </a:t>
            </a:r>
            <a:r>
              <a:rPr lang="en-US" dirty="0" err="1" smtClean="0"/>
              <a:t>kupovne</a:t>
            </a:r>
            <a:r>
              <a:rPr lang="en-US" dirty="0" smtClean="0"/>
              <a:t> </a:t>
            </a:r>
            <a:r>
              <a:rPr lang="en-US" dirty="0" err="1" smtClean="0"/>
              <a:t>moći</a:t>
            </a:r>
            <a:r>
              <a:rPr lang="en-US" dirty="0" smtClean="0"/>
              <a:t> (PPP)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054100"/>
            <a:ext cx="34163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400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8817</TotalTime>
  <Words>1570</Words>
  <Application>Microsoft Macintosh PowerPoint</Application>
  <PresentationFormat>On-screen Show (4:3)</PresentationFormat>
  <Paragraphs>112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Newsprint</vt:lpstr>
      <vt:lpstr>3. Gospodarski rast i razvoj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Gospodarski rast i razvoj</dc:title>
  <dc:creator>Denis Sablic</dc:creator>
  <cp:lastModifiedBy>Denis Sablic</cp:lastModifiedBy>
  <cp:revision>181</cp:revision>
  <dcterms:created xsi:type="dcterms:W3CDTF">2014-07-07T19:52:47Z</dcterms:created>
  <dcterms:modified xsi:type="dcterms:W3CDTF">2014-07-13T22:50:43Z</dcterms:modified>
</cp:coreProperties>
</file>